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2"/>
  </p:notesMasterIdLst>
  <p:sldIdLst>
    <p:sldId id="257" r:id="rId2"/>
    <p:sldId id="269" r:id="rId3"/>
    <p:sldId id="272" r:id="rId4"/>
    <p:sldId id="267" r:id="rId5"/>
    <p:sldId id="268" r:id="rId6"/>
    <p:sldId id="271" r:id="rId7"/>
    <p:sldId id="266" r:id="rId8"/>
    <p:sldId id="275" r:id="rId9"/>
    <p:sldId id="273" r:id="rId10"/>
    <p:sldId id="274" r:id="rId11"/>
  </p:sldIdLst>
  <p:sldSz cx="9144000" cy="6858000" type="screen4x3"/>
  <p:notesSz cx="6858000" cy="9144000"/>
  <p:embeddedFontLst>
    <p:embeddedFont>
      <p:font typeface="Calibri Light" panose="020F0302020204030204" pitchFamily="34" charset="0"/>
      <p:regular r:id="rId13"/>
      <p:italic r:id="rId14"/>
    </p:embeddedFont>
    <p:embeddedFont>
      <p:font typeface="Cambria" panose="02040503050406030204" pitchFamily="18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맑은 고딕" panose="020B0503020000020004" pitchFamily="34" charset="-127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9B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27" autoAdjust="0"/>
    <p:restoredTop sz="90734" autoAdjust="0"/>
  </p:normalViewPr>
  <p:slideViewPr>
    <p:cSldViewPr snapToGrid="0">
      <p:cViewPr varScale="1">
        <p:scale>
          <a:sx n="109" d="100"/>
          <a:sy n="109" d="100"/>
        </p:scale>
        <p:origin x="159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39BF3-6316-40F5-8F10-980B46B5A86B}" type="datetimeFigureOut">
              <a:rPr lang="en-US" smtClean="0"/>
              <a:t>6/21/2017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E676A0-33B1-4B4B-B1AA-B0B917FCA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402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Hi, I’m Minesh Patel from ETH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Zurich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today, I’ll talk about the reach profiler, a new methodology for DRAM retention failure profiling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660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Thank you, and please come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my talk this afternoon.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7F79D3-8C36-4CB5-B03B-F440DA7B71A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3912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DRAM is composed of a heterogeneous set of cells with various different</a:t>
            </a:r>
            <a:r>
              <a:rPr lang="en-US" baseline="0" dirty="0" smtClean="0"/>
              <a:t> leakage rates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902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requires</a:t>
            </a:r>
            <a:r>
              <a:rPr lang="en-US" baseline="0" dirty="0" smtClean="0"/>
              <a:t> a process called DRAM refresh in order to periodically restore charge to the leaky cells</a:t>
            </a:r>
          </a:p>
          <a:p>
            <a:endParaRPr lang="en-US" baseline="0" dirty="0" smtClean="0"/>
          </a:p>
          <a:p>
            <a:r>
              <a:rPr lang="en-US" baseline="0" dirty="0" smtClean="0"/>
              <a:t>However, this results in significant system performance and energy penalties.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231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Ideally,</a:t>
            </a:r>
            <a:r>
              <a:rPr lang="en-US" baseline="0" dirty="0" smtClean="0"/>
              <a:t> we would like to identify all the cells that fail at a given refresh interval so that we can extend the default refresh interval past 64ms and mitigate DRAM refresh overhead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3090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However,</a:t>
            </a:r>
            <a:r>
              <a:rPr lang="en-US" baseline="0" dirty="0" smtClean="0"/>
              <a:t> there are a number of unwanted effects that complicate profiling, which I will go into in detail in my talk later this afternoon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239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order to better</a:t>
            </a:r>
            <a:r>
              <a:rPr lang="en-US" baseline="0" dirty="0" smtClean="0"/>
              <a:t> understand these effects in modern DRAM, we perform the first extensive characterization of 368 LPDDR4 DRAM chips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make two major observations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First, we find that cells are more likely to fail at an increased refresh interval or temperature</a:t>
            </a:r>
          </a:p>
          <a:p>
            <a:endParaRPr lang="en-US" baseline="0" dirty="0" smtClean="0"/>
          </a:p>
          <a:p>
            <a:r>
              <a:rPr lang="en-US" baseline="0" dirty="0" smtClean="0"/>
              <a:t>Second, we identify a complex tradeoff space surrounding profiling, and characterize it in terms of profiling speed, failure coverage, and false positive rate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9286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leverage these observations to develop the</a:t>
            </a:r>
            <a:r>
              <a:rPr lang="en-US" baseline="0" dirty="0" smtClean="0"/>
              <a:t> reach profiler, which searches for failures NOT at the operating conditions,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030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rather at</a:t>
            </a:r>
            <a:r>
              <a:rPr lang="en-US" baseline="0" dirty="0" smtClean="0"/>
              <a:t> reach conditions, where cells are more likely to fail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279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find that this not only increases profiling speed and reliability beyond</a:t>
            </a:r>
            <a:r>
              <a:rPr lang="en-US" baseline="0" dirty="0" smtClean="0"/>
              <a:t> prior approaches to profiling, </a:t>
            </a:r>
          </a:p>
          <a:p>
            <a:endParaRPr lang="en-US" baseline="0" dirty="0" smtClean="0"/>
          </a:p>
          <a:p>
            <a:r>
              <a:rPr lang="en-US" baseline="0" dirty="0" smtClean="0"/>
              <a:t>But also enables longer refresh intervals that were previously unreasonable due to profiling overhead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5E676A0-33B1-4B4B-B1AA-B0B917FCAA9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588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601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991" y="73723"/>
            <a:ext cx="8987622" cy="740193"/>
          </a:xfrm>
          <a:prstGeom prst="rect">
            <a:avLst/>
          </a:prstGeom>
        </p:spPr>
        <p:txBody>
          <a:bodyPr/>
          <a:lstStyle>
            <a:lvl1pPr>
              <a:defRPr sz="4800">
                <a:latin typeface="Cambria" panose="02040503050406030204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991" y="911224"/>
            <a:ext cx="8987622" cy="5563617"/>
          </a:xfrm>
          <a:prstGeom prst="rect">
            <a:avLst/>
          </a:prstGeom>
        </p:spPr>
        <p:txBody>
          <a:bodyPr/>
          <a:lstStyle>
            <a:lvl1pPr>
              <a:defRPr sz="3600">
                <a:latin typeface="Cambria" panose="02040503050406030204" pitchFamily="18" charset="0"/>
              </a:defRPr>
            </a:lvl1pPr>
            <a:lvl2pPr>
              <a:defRPr sz="3200">
                <a:latin typeface="Cambria" panose="02040503050406030204" pitchFamily="18" charset="0"/>
              </a:defRPr>
            </a:lvl2pPr>
            <a:lvl3pPr>
              <a:defRPr sz="2800">
                <a:latin typeface="Cambria" panose="02040503050406030204" pitchFamily="18" charset="0"/>
              </a:defRPr>
            </a:lvl3pPr>
            <a:lvl4pPr>
              <a:defRPr sz="2400">
                <a:latin typeface="Cambria" panose="02040503050406030204" pitchFamily="18" charset="0"/>
              </a:defRPr>
            </a:lvl4pPr>
            <a:lvl5pPr>
              <a:defRPr sz="2400">
                <a:latin typeface="Cambria" panose="02040503050406030204" pitchFamily="18" charset="0"/>
              </a:defRPr>
            </a:lvl5pPr>
          </a:lstStyle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7637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8709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1"/>
          <p:cNvSpPr txBox="1">
            <a:spLocks/>
          </p:cNvSpPr>
          <p:nvPr/>
        </p:nvSpPr>
        <p:spPr>
          <a:xfrm>
            <a:off x="0" y="0"/>
            <a:ext cx="9144000" cy="2385088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6600" b="1" dirty="0">
              <a:solidFill>
                <a:srgbClr val="70AD47"/>
              </a:solidFill>
            </a:endParaRPr>
          </a:p>
        </p:txBody>
      </p:sp>
      <p:sp>
        <p:nvSpPr>
          <p:cNvPr id="102" name="Title 1"/>
          <p:cNvSpPr>
            <a:spLocks noGrp="1"/>
          </p:cNvSpPr>
          <p:nvPr>
            <p:ph type="ctrTitle" idx="4294967295"/>
          </p:nvPr>
        </p:nvSpPr>
        <p:spPr>
          <a:xfrm>
            <a:off x="0" y="170332"/>
            <a:ext cx="9144000" cy="2051158"/>
          </a:xfrm>
          <a:prstGeom prst="rect">
            <a:avLst/>
          </a:prstGeom>
          <a:noFill/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tr-TR" sz="50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The Reach Profiler (REAPER</a:t>
            </a:r>
            <a:r>
              <a:rPr lang="tr-TR" sz="5000" b="1" i="1" dirty="0" smtClean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):</a:t>
            </a:r>
            <a:r>
              <a:rPr lang="tr-TR" sz="5400" b="1" i="1" dirty="0" smtClean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/>
            </a:r>
            <a:br>
              <a:rPr lang="tr-TR" sz="5400" b="1" i="1" dirty="0" smtClean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</a:b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Enabling the Mitigation of DRAM Retention Failures</a:t>
            </a:r>
            <a:br>
              <a:rPr lang="en-US" sz="2800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</a:b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via Profiling at Aggressive Conditions</a:t>
            </a:r>
            <a:endParaRPr lang="en-US" sz="2800" b="1" dirty="0">
              <a:solidFill>
                <a:schemeClr val="bg1">
                  <a:lumMod val="95000"/>
                </a:schemeClr>
              </a:solidFill>
              <a:latin typeface="Cambria"/>
              <a:cs typeface="Cambria"/>
            </a:endParaRPr>
          </a:p>
        </p:txBody>
      </p:sp>
      <p:sp>
        <p:nvSpPr>
          <p:cNvPr id="103" name="Subtitle 2"/>
          <p:cNvSpPr>
            <a:spLocks noGrp="1"/>
          </p:cNvSpPr>
          <p:nvPr>
            <p:ph type="subTitle" idx="4294967295"/>
          </p:nvPr>
        </p:nvSpPr>
        <p:spPr>
          <a:xfrm>
            <a:off x="228600" y="2852803"/>
            <a:ext cx="8686800" cy="724829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sz="2800" b="1" dirty="0" smtClean="0">
                <a:latin typeface="Cambria"/>
                <a:cs typeface="Cambria"/>
              </a:rPr>
              <a:t>Minesh </a:t>
            </a:r>
            <a:r>
              <a:rPr lang="en-US" sz="2800" b="1" dirty="0" smtClean="0">
                <a:latin typeface="Cambria"/>
                <a:cs typeface="Cambria"/>
              </a:rPr>
              <a:t>Patel	</a:t>
            </a:r>
            <a:r>
              <a:rPr lang="en-US" sz="2800" b="1" dirty="0" err="1" smtClean="0">
                <a:latin typeface="Cambria"/>
                <a:cs typeface="Cambria"/>
              </a:rPr>
              <a:t>Jeremie</a:t>
            </a:r>
            <a:r>
              <a:rPr lang="en-US" sz="2800" b="1" dirty="0" smtClean="0">
                <a:latin typeface="Cambria"/>
                <a:cs typeface="Cambria"/>
              </a:rPr>
              <a:t> </a:t>
            </a:r>
            <a:r>
              <a:rPr lang="en-US" sz="2800" b="1" dirty="0" smtClean="0">
                <a:latin typeface="Cambria"/>
                <a:cs typeface="Cambria"/>
              </a:rPr>
              <a:t>S. Kim</a:t>
            </a:r>
          </a:p>
          <a:p>
            <a:pPr marL="0" indent="0" algn="ctr">
              <a:buNone/>
            </a:pPr>
            <a:r>
              <a:rPr lang="en-US" sz="2800" b="1" dirty="0" err="1" smtClean="0">
                <a:latin typeface="Cambria"/>
                <a:cs typeface="Cambria"/>
              </a:rPr>
              <a:t>Onur</a:t>
            </a:r>
            <a:r>
              <a:rPr lang="en-US" sz="2800" b="1" dirty="0" smtClean="0">
                <a:latin typeface="Cambria"/>
                <a:cs typeface="Cambria"/>
              </a:rPr>
              <a:t> </a:t>
            </a:r>
            <a:r>
              <a:rPr lang="en-US" sz="2800" b="1" dirty="0" err="1" smtClean="0">
                <a:latin typeface="Cambria"/>
                <a:cs typeface="Cambria"/>
              </a:rPr>
              <a:t>Mutlu</a:t>
            </a:r>
            <a:endParaRPr lang="en-US" sz="2800" dirty="0">
              <a:latin typeface="Cambria"/>
              <a:cs typeface="Cambria"/>
            </a:endParaRPr>
          </a:p>
        </p:txBody>
      </p:sp>
      <p:pic>
        <p:nvPicPr>
          <p:cNvPr id="1026" name="Picture 2" descr="http://www.euroc-project.eu/fileadmin/imgEuroc/eurocConsortiumLogos/eth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98896" y="5779568"/>
            <a:ext cx="2397512" cy="492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eaphages.org/media/institutions/Burgundy_CMU_JPG_Logo.jpg"/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330469" y="5740299"/>
            <a:ext cx="4085528" cy="669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018133" y="4320722"/>
            <a:ext cx="2710200" cy="783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9942" y="4246496"/>
            <a:ext cx="1323444" cy="112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510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1"/>
          <p:cNvSpPr txBox="1">
            <a:spLocks/>
          </p:cNvSpPr>
          <p:nvPr/>
        </p:nvSpPr>
        <p:spPr>
          <a:xfrm>
            <a:off x="0" y="-1"/>
            <a:ext cx="9144000" cy="3071691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6600" b="1" dirty="0">
              <a:solidFill>
                <a:srgbClr val="70AD47"/>
              </a:solidFill>
            </a:endParaRPr>
          </a:p>
        </p:txBody>
      </p:sp>
      <p:sp>
        <p:nvSpPr>
          <p:cNvPr id="102" name="Title 1"/>
          <p:cNvSpPr>
            <a:spLocks noGrp="1"/>
          </p:cNvSpPr>
          <p:nvPr>
            <p:ph type="ctrTitle" idx="4294967295"/>
          </p:nvPr>
        </p:nvSpPr>
        <p:spPr>
          <a:xfrm>
            <a:off x="0" y="17932"/>
            <a:ext cx="9144000" cy="2051158"/>
          </a:xfrm>
          <a:prstGeom prst="rect">
            <a:avLst/>
          </a:prstGeom>
          <a:noFill/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tr-TR" sz="5000" b="1" i="1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The Reach Profiler (REAPER</a:t>
            </a:r>
            <a:r>
              <a:rPr lang="tr-TR" sz="5000" b="1" i="1" dirty="0" smtClean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):</a:t>
            </a:r>
            <a:r>
              <a:rPr lang="tr-TR" sz="5400" b="1" i="1" dirty="0" smtClean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/>
            </a:r>
            <a:br>
              <a:rPr lang="tr-TR" sz="5400" b="1" i="1" dirty="0" smtClean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</a:b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Enabling the Mitigation of DRAM Retention Failures</a:t>
            </a:r>
            <a:br>
              <a:rPr lang="en-US" sz="2800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</a:b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via Profiling at Aggressive </a:t>
            </a:r>
            <a:r>
              <a:rPr lang="en-US" sz="2800" dirty="0" smtClean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Conditions</a:t>
            </a:r>
            <a:endParaRPr lang="en-US" sz="2800" b="1" dirty="0">
              <a:solidFill>
                <a:schemeClr val="bg1">
                  <a:lumMod val="95000"/>
                </a:schemeClr>
              </a:solidFill>
              <a:latin typeface="Cambria"/>
              <a:cs typeface="Cambria"/>
            </a:endParaRPr>
          </a:p>
        </p:txBody>
      </p:sp>
      <p:sp>
        <p:nvSpPr>
          <p:cNvPr id="103" name="Subtitle 2"/>
          <p:cNvSpPr>
            <a:spLocks noGrp="1"/>
          </p:cNvSpPr>
          <p:nvPr>
            <p:ph type="subTitle" idx="4294967295"/>
          </p:nvPr>
        </p:nvSpPr>
        <p:spPr>
          <a:xfrm>
            <a:off x="228600" y="3414648"/>
            <a:ext cx="8686800" cy="724829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en-US" b="1" dirty="0">
                <a:latin typeface="Cambria"/>
                <a:cs typeface="Cambria"/>
              </a:rPr>
              <a:t>Minesh </a:t>
            </a:r>
            <a:r>
              <a:rPr lang="en-US" b="1" dirty="0" smtClean="0">
                <a:latin typeface="Cambria"/>
                <a:cs typeface="Cambria"/>
              </a:rPr>
              <a:t>Patel	</a:t>
            </a:r>
            <a:r>
              <a:rPr lang="en-US" b="1" dirty="0" err="1" smtClean="0">
                <a:latin typeface="Cambria"/>
                <a:cs typeface="Cambria"/>
              </a:rPr>
              <a:t>Jeremie</a:t>
            </a:r>
            <a:r>
              <a:rPr lang="en-US" b="1" dirty="0" smtClean="0">
                <a:latin typeface="Cambria"/>
                <a:cs typeface="Cambria"/>
              </a:rPr>
              <a:t> </a:t>
            </a:r>
            <a:r>
              <a:rPr lang="en-US" b="1" dirty="0">
                <a:latin typeface="Cambria"/>
                <a:cs typeface="Cambria"/>
              </a:rPr>
              <a:t>S. Kim</a:t>
            </a:r>
          </a:p>
          <a:p>
            <a:pPr marL="0" indent="0" algn="ctr">
              <a:buNone/>
            </a:pPr>
            <a:r>
              <a:rPr lang="en-US" sz="2800" b="1" dirty="0" err="1" smtClean="0">
                <a:latin typeface="Cambria"/>
                <a:cs typeface="Cambria"/>
              </a:rPr>
              <a:t>Onur</a:t>
            </a:r>
            <a:r>
              <a:rPr lang="en-US" sz="2800" b="1" dirty="0" smtClean="0">
                <a:latin typeface="Cambria"/>
                <a:cs typeface="Cambria"/>
              </a:rPr>
              <a:t> </a:t>
            </a:r>
            <a:r>
              <a:rPr lang="en-US" sz="2800" b="1" dirty="0" err="1" smtClean="0">
                <a:latin typeface="Cambria"/>
                <a:cs typeface="Cambria"/>
              </a:rPr>
              <a:t>Mutlu</a:t>
            </a:r>
            <a:endParaRPr lang="en-US" sz="2800" dirty="0">
              <a:latin typeface="Cambria"/>
              <a:cs typeface="Cambria"/>
            </a:endParaRPr>
          </a:p>
        </p:txBody>
      </p:sp>
      <p:pic>
        <p:nvPicPr>
          <p:cNvPr id="1026" name="Picture 2" descr="http://www.euroc-project.eu/fileadmin/imgEuroc/eurocConsortiumLogos/eth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98896" y="5836718"/>
            <a:ext cx="2397512" cy="492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seaphages.org/media/institutions/Burgundy_CMU_JPG_Logo.jpg"/>
          <p:cNvPicPr>
            <a:picLocks noChangeAspect="1" noChangeArrowheads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330469" y="5797449"/>
            <a:ext cx="4085528" cy="669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018133" y="4444547"/>
            <a:ext cx="2710200" cy="783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69942" y="4370321"/>
            <a:ext cx="1323444" cy="1123439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-66675" y="2085975"/>
            <a:ext cx="9144000" cy="789824"/>
          </a:xfrm>
          <a:prstGeom prst="rect">
            <a:avLst/>
          </a:prstGeom>
          <a:noFill/>
        </p:spPr>
        <p:txBody>
          <a:bodyPr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b="1" i="1" dirty="0" smtClean="0">
                <a:solidFill>
                  <a:schemeClr val="bg1">
                    <a:lumMod val="95000"/>
                  </a:schemeClr>
                </a:solidFill>
                <a:latin typeface="Cambria"/>
                <a:cs typeface="Cambria"/>
              </a:rPr>
              <a:t>Session 4A, 4-5:40pm</a:t>
            </a:r>
            <a:endParaRPr lang="en-US" sz="2000" b="1" dirty="0">
              <a:solidFill>
                <a:schemeClr val="bg1">
                  <a:lumMod val="95000"/>
                </a:schemeClr>
              </a:solidFill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090989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4340" y="1905711"/>
            <a:ext cx="1499046" cy="340826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800576" y="2193361"/>
            <a:ext cx="630556" cy="491490"/>
          </a:xfrm>
          <a:prstGeom prst="roundRect">
            <a:avLst>
              <a:gd name="adj" fmla="val 11582"/>
            </a:avLst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 rot="16200000">
            <a:off x="3315767" y="334157"/>
            <a:ext cx="5230028" cy="6067514"/>
          </a:xfrm>
          <a:prstGeom prst="roundRect">
            <a:avLst>
              <a:gd name="adj" fmla="val 7125"/>
            </a:avLst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2400" b="1" dirty="0">
              <a:solidFill>
                <a:schemeClr val="accent4">
                  <a:lumMod val="75000"/>
                </a:schemeClr>
              </a:solidFill>
              <a:latin typeface="Cambria" panose="02040503050406030204" pitchFamily="18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1412072" y="844060"/>
            <a:ext cx="1615949" cy="1349303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422504" y="2684851"/>
            <a:ext cx="1506870" cy="3082901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/>
          <p:cNvGrpSpPr/>
          <p:nvPr/>
        </p:nvGrpSpPr>
        <p:grpSpPr>
          <a:xfrm>
            <a:off x="3238602" y="1057397"/>
            <a:ext cx="5409741" cy="4633800"/>
            <a:chOff x="664770" y="253326"/>
            <a:chExt cx="5095950" cy="4365017"/>
          </a:xfrm>
        </p:grpSpPr>
        <p:grpSp>
          <p:nvGrpSpPr>
            <p:cNvPr id="20" name="Group 19"/>
            <p:cNvGrpSpPr/>
            <p:nvPr/>
          </p:nvGrpSpPr>
          <p:grpSpPr>
            <a:xfrm>
              <a:off x="1143000" y="1272846"/>
              <a:ext cx="4191000" cy="2148948"/>
              <a:chOff x="1143000" y="2139658"/>
              <a:chExt cx="4191000" cy="2148948"/>
            </a:xfrm>
          </p:grpSpPr>
          <p:cxnSp>
            <p:nvCxnSpPr>
              <p:cNvPr id="21" name="Straight Connector 20"/>
              <p:cNvCxnSpPr/>
              <p:nvPr/>
            </p:nvCxnSpPr>
            <p:spPr>
              <a:xfrm flipH="1">
                <a:off x="1143000" y="2139658"/>
                <a:ext cx="4191000" cy="0"/>
              </a:xfrm>
              <a:prstGeom prst="lin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38100" cap="rnd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 flipH="1">
                <a:off x="1143000" y="2853916"/>
                <a:ext cx="4191000" cy="0"/>
              </a:xfrm>
              <a:prstGeom prst="lin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38100" cap="rnd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 flipH="1">
                <a:off x="1143000" y="3571260"/>
                <a:ext cx="4191000" cy="0"/>
              </a:xfrm>
              <a:prstGeom prst="lin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38100" cap="rnd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 flipH="1">
                <a:off x="1143000" y="4288606"/>
                <a:ext cx="4191000" cy="0"/>
              </a:xfrm>
              <a:prstGeom prst="lin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38100" cap="rnd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/>
          </p:nvGrpSpPr>
          <p:grpSpPr>
            <a:xfrm>
              <a:off x="1820505" y="253326"/>
              <a:ext cx="2560320" cy="3937674"/>
              <a:chOff x="3179064" y="1120138"/>
              <a:chExt cx="2560320" cy="3937674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4451604" y="1120138"/>
                <a:ext cx="0" cy="3937674"/>
                <a:chOff x="3179064" y="1173480"/>
                <a:chExt cx="0" cy="3937674"/>
              </a:xfrm>
            </p:grpSpPr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3179064" y="1600200"/>
                  <a:ext cx="0" cy="3510954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olid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 flipV="1">
                  <a:off x="3179064" y="1173480"/>
                  <a:ext cx="0" cy="350520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" name="Group 26"/>
              <p:cNvGrpSpPr/>
              <p:nvPr/>
            </p:nvGrpSpPr>
            <p:grpSpPr>
              <a:xfrm>
                <a:off x="5099304" y="1120138"/>
                <a:ext cx="0" cy="3937674"/>
                <a:chOff x="3179064" y="1173480"/>
                <a:chExt cx="0" cy="3937674"/>
              </a:xfrm>
            </p:grpSpPr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3179064" y="1600200"/>
                  <a:ext cx="0" cy="3510954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olid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3179064" y="1173480"/>
                  <a:ext cx="0" cy="350520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" name="Group 27"/>
              <p:cNvGrpSpPr/>
              <p:nvPr/>
            </p:nvGrpSpPr>
            <p:grpSpPr>
              <a:xfrm>
                <a:off x="5739384" y="1120138"/>
                <a:ext cx="0" cy="3937674"/>
                <a:chOff x="3179064" y="1173480"/>
                <a:chExt cx="0" cy="3937674"/>
              </a:xfrm>
            </p:grpSpPr>
            <p:cxnSp>
              <p:nvCxnSpPr>
                <p:cNvPr id="35" name="Straight Connector 34"/>
                <p:cNvCxnSpPr/>
                <p:nvPr/>
              </p:nvCxnSpPr>
              <p:spPr>
                <a:xfrm flipV="1">
                  <a:off x="3179064" y="1600200"/>
                  <a:ext cx="0" cy="3510954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olid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 flipV="1">
                  <a:off x="3179064" y="1173480"/>
                  <a:ext cx="0" cy="350520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" name="Group 28"/>
              <p:cNvGrpSpPr/>
              <p:nvPr/>
            </p:nvGrpSpPr>
            <p:grpSpPr>
              <a:xfrm>
                <a:off x="3819144" y="1120138"/>
                <a:ext cx="0" cy="3937674"/>
                <a:chOff x="3179064" y="1173480"/>
                <a:chExt cx="0" cy="3937674"/>
              </a:xfrm>
            </p:grpSpPr>
            <p:cxnSp>
              <p:nvCxnSpPr>
                <p:cNvPr id="33" name="Straight Connector 32"/>
                <p:cNvCxnSpPr/>
                <p:nvPr/>
              </p:nvCxnSpPr>
              <p:spPr>
                <a:xfrm flipV="1">
                  <a:off x="3179064" y="1600200"/>
                  <a:ext cx="0" cy="3510954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olid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flipV="1">
                  <a:off x="3179064" y="1173480"/>
                  <a:ext cx="0" cy="350520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Group 29"/>
              <p:cNvGrpSpPr/>
              <p:nvPr/>
            </p:nvGrpSpPr>
            <p:grpSpPr>
              <a:xfrm>
                <a:off x="3179064" y="1120138"/>
                <a:ext cx="0" cy="3937674"/>
                <a:chOff x="3179064" y="1173480"/>
                <a:chExt cx="0" cy="3937674"/>
              </a:xfrm>
            </p:grpSpPr>
            <p:cxnSp>
              <p:nvCxnSpPr>
                <p:cNvPr id="31" name="Straight Connector 30"/>
                <p:cNvCxnSpPr/>
                <p:nvPr/>
              </p:nvCxnSpPr>
              <p:spPr>
                <a:xfrm flipV="1">
                  <a:off x="3179064" y="1600200"/>
                  <a:ext cx="0" cy="3510954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olid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flipV="1">
                  <a:off x="3179064" y="1173480"/>
                  <a:ext cx="0" cy="350520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51" name="Group 50"/>
            <p:cNvGrpSpPr/>
            <p:nvPr/>
          </p:nvGrpSpPr>
          <p:grpSpPr>
            <a:xfrm>
              <a:off x="1500464" y="4198360"/>
              <a:ext cx="3200401" cy="419983"/>
              <a:chOff x="2219757" y="4707294"/>
              <a:chExt cx="3200401" cy="419983"/>
            </a:xfrm>
          </p:grpSpPr>
          <p:sp>
            <p:nvSpPr>
              <p:cNvPr id="52" name="Rounded Rectangle 51"/>
              <p:cNvSpPr/>
              <p:nvPr/>
            </p:nvSpPr>
            <p:spPr>
              <a:xfrm>
                <a:off x="2219757" y="4707294"/>
                <a:ext cx="640081" cy="419983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 smtClean="0">
                    <a:solidFill>
                      <a:schemeClr val="bg1">
                        <a:lumMod val="50000"/>
                      </a:schemeClr>
                    </a:solidFill>
                    <a:latin typeface="Cambria" panose="02040503050406030204" pitchFamily="18" charset="0"/>
                  </a:rPr>
                  <a:t>SA</a:t>
                </a:r>
                <a:endParaRPr lang="en-US" sz="2400" dirty="0">
                  <a:solidFill>
                    <a:schemeClr val="bg1">
                      <a:lumMod val="50000"/>
                    </a:schemeClr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53" name="Rounded Rectangle 52"/>
              <p:cNvSpPr/>
              <p:nvPr/>
            </p:nvSpPr>
            <p:spPr>
              <a:xfrm>
                <a:off x="2859839" y="4707294"/>
                <a:ext cx="640081" cy="419983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US" sz="2400" dirty="0" smtClean="0">
                    <a:solidFill>
                      <a:prstClr val="white">
                        <a:lumMod val="50000"/>
                      </a:prstClr>
                    </a:solidFill>
                    <a:latin typeface="Cambria" panose="02040503050406030204" pitchFamily="18" charset="0"/>
                  </a:rPr>
                  <a:t>SA</a:t>
                </a:r>
                <a:endParaRPr lang="en-US" sz="2400" dirty="0">
                  <a:solidFill>
                    <a:prstClr val="white">
                      <a:lumMod val="50000"/>
                    </a:prstClr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54" name="Rounded Rectangle 53"/>
              <p:cNvSpPr/>
              <p:nvPr/>
            </p:nvSpPr>
            <p:spPr>
              <a:xfrm>
                <a:off x="3499918" y="4707294"/>
                <a:ext cx="640081" cy="419983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US" sz="2400" dirty="0" smtClean="0">
                    <a:solidFill>
                      <a:prstClr val="white">
                        <a:lumMod val="50000"/>
                      </a:prstClr>
                    </a:solidFill>
                    <a:latin typeface="Cambria" panose="02040503050406030204" pitchFamily="18" charset="0"/>
                  </a:rPr>
                  <a:t>SA</a:t>
                </a:r>
                <a:endParaRPr lang="en-US" sz="2400" dirty="0">
                  <a:solidFill>
                    <a:prstClr val="white">
                      <a:lumMod val="50000"/>
                    </a:prstClr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55" name="Rounded Rectangle 54"/>
              <p:cNvSpPr/>
              <p:nvPr/>
            </p:nvSpPr>
            <p:spPr>
              <a:xfrm>
                <a:off x="4139998" y="4707294"/>
                <a:ext cx="640081" cy="419983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US" sz="2400" dirty="0" smtClean="0">
                    <a:solidFill>
                      <a:prstClr val="white">
                        <a:lumMod val="50000"/>
                      </a:prstClr>
                    </a:solidFill>
                    <a:latin typeface="Cambria" panose="02040503050406030204" pitchFamily="18" charset="0"/>
                  </a:rPr>
                  <a:t>SA</a:t>
                </a:r>
                <a:endParaRPr lang="en-US" sz="2400" dirty="0">
                  <a:solidFill>
                    <a:prstClr val="white">
                      <a:lumMod val="50000"/>
                    </a:prstClr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56" name="Rounded Rectangle 55"/>
              <p:cNvSpPr/>
              <p:nvPr/>
            </p:nvSpPr>
            <p:spPr>
              <a:xfrm>
                <a:off x="4780077" y="4707294"/>
                <a:ext cx="640081" cy="419983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US" sz="2400" dirty="0" smtClean="0">
                    <a:solidFill>
                      <a:prstClr val="white">
                        <a:lumMod val="50000"/>
                      </a:prstClr>
                    </a:solidFill>
                    <a:latin typeface="Cambria" panose="02040503050406030204" pitchFamily="18" charset="0"/>
                  </a:rPr>
                  <a:t>SA</a:t>
                </a:r>
                <a:endParaRPr lang="en-US" sz="2400" dirty="0">
                  <a:solidFill>
                    <a:prstClr val="white">
                      <a:lumMod val="50000"/>
                    </a:prstClr>
                  </a:solidFill>
                  <a:latin typeface="Cambria" panose="02040503050406030204" pitchFamily="18" charset="0"/>
                </a:endParaRPr>
              </a:p>
            </p:txBody>
          </p:sp>
        </p:grpSp>
        <p:sp>
          <p:nvSpPr>
            <p:cNvPr id="57" name="Rounded Rectangle 56"/>
            <p:cNvSpPr/>
            <p:nvPr/>
          </p:nvSpPr>
          <p:spPr>
            <a:xfrm>
              <a:off x="664770" y="868750"/>
              <a:ext cx="528438" cy="2972519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sz="2800" dirty="0" smtClean="0">
                  <a:solidFill>
                    <a:schemeClr val="bg1">
                      <a:lumMod val="50000"/>
                    </a:schemeClr>
                  </a:solidFill>
                  <a:latin typeface="Cambria" panose="02040503050406030204" pitchFamily="18" charset="0"/>
                </a:rPr>
                <a:t>Row Decoder</a:t>
              </a:r>
              <a:endParaRPr lang="en-US" sz="2800" dirty="0">
                <a:solidFill>
                  <a:schemeClr val="bg1">
                    <a:lumMod val="50000"/>
                  </a:schemeClr>
                </a:solidFill>
                <a:latin typeface="Cambria" panose="02040503050406030204" pitchFamily="18" charset="0"/>
              </a:endParaRPr>
            </a:p>
          </p:txBody>
        </p:sp>
        <p:cxnSp>
          <p:nvCxnSpPr>
            <p:cNvPr id="68" name="Straight Connector 67"/>
            <p:cNvCxnSpPr/>
            <p:nvPr/>
          </p:nvCxnSpPr>
          <p:spPr>
            <a:xfrm rot="5400000" flipV="1">
              <a:off x="5585460" y="1811844"/>
              <a:ext cx="0" cy="350520"/>
            </a:xfrm>
            <a:prstGeom prst="line">
              <a:avLst/>
            </a:prstGeom>
            <a:solidFill>
              <a:schemeClr val="tx1">
                <a:lumMod val="65000"/>
                <a:lumOff val="35000"/>
              </a:schemeClr>
            </a:solidFill>
            <a:ln w="38100" cap="rnd">
              <a:solidFill>
                <a:schemeClr val="tx1">
                  <a:lumMod val="50000"/>
                  <a:lumOff val="5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5400000" flipV="1">
              <a:off x="5585460" y="2536808"/>
              <a:ext cx="0" cy="350520"/>
            </a:xfrm>
            <a:prstGeom prst="line">
              <a:avLst/>
            </a:prstGeom>
            <a:solidFill>
              <a:schemeClr val="tx1">
                <a:lumMod val="65000"/>
                <a:lumOff val="35000"/>
              </a:schemeClr>
            </a:solidFill>
            <a:ln w="38100" cap="rnd">
              <a:solidFill>
                <a:schemeClr val="tx1">
                  <a:lumMod val="50000"/>
                  <a:lumOff val="5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5400000" flipV="1">
              <a:off x="5585460" y="3254154"/>
              <a:ext cx="0" cy="350520"/>
            </a:xfrm>
            <a:prstGeom prst="line">
              <a:avLst/>
            </a:prstGeom>
            <a:solidFill>
              <a:schemeClr val="tx1">
                <a:lumMod val="65000"/>
                <a:lumOff val="35000"/>
              </a:schemeClr>
            </a:solidFill>
            <a:ln w="38100" cap="rnd">
              <a:solidFill>
                <a:schemeClr val="tx1">
                  <a:lumMod val="50000"/>
                  <a:lumOff val="5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5400000" flipV="1">
              <a:off x="5585460" y="1099148"/>
              <a:ext cx="0" cy="350520"/>
            </a:xfrm>
            <a:prstGeom prst="line">
              <a:avLst/>
            </a:prstGeom>
            <a:solidFill>
              <a:schemeClr val="tx1">
                <a:lumMod val="65000"/>
                <a:lumOff val="35000"/>
              </a:schemeClr>
            </a:solidFill>
            <a:ln w="38100" cap="rnd">
              <a:solidFill>
                <a:schemeClr val="tx1">
                  <a:lumMod val="50000"/>
                  <a:lumOff val="5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2" name="Group 71"/>
          <p:cNvGrpSpPr/>
          <p:nvPr/>
        </p:nvGrpSpPr>
        <p:grpSpPr>
          <a:xfrm>
            <a:off x="4056951" y="1809174"/>
            <a:ext cx="3430134" cy="3023990"/>
            <a:chOff x="2004111" y="1572024"/>
            <a:chExt cx="3242130" cy="2858244"/>
          </a:xfrm>
        </p:grpSpPr>
        <p:grpSp>
          <p:nvGrpSpPr>
            <p:cNvPr id="76" name="Group 75"/>
            <p:cNvGrpSpPr/>
            <p:nvPr/>
          </p:nvGrpSpPr>
          <p:grpSpPr>
            <a:xfrm>
              <a:off x="2118912" y="3705314"/>
              <a:ext cx="3003170" cy="714255"/>
              <a:chOff x="787346" y="2255094"/>
              <a:chExt cx="3003169" cy="714256"/>
            </a:xfrm>
            <a:solidFill>
              <a:srgbClr val="C39BE1"/>
            </a:solidFill>
          </p:grpSpPr>
          <p:sp>
            <p:nvSpPr>
              <p:cNvPr id="147" name="Oval 146"/>
              <p:cNvSpPr/>
              <p:nvPr/>
            </p:nvSpPr>
            <p:spPr>
              <a:xfrm>
                <a:off x="787346" y="2370867"/>
                <a:ext cx="482708" cy="482708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8" name="Oval 147"/>
              <p:cNvSpPr/>
              <p:nvPr/>
            </p:nvSpPr>
            <p:spPr>
              <a:xfrm>
                <a:off x="1311652" y="2255094"/>
                <a:ext cx="714256" cy="714256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/>
              <p:cNvSpPr/>
              <p:nvPr/>
            </p:nvSpPr>
            <p:spPr>
              <a:xfrm>
                <a:off x="2064251" y="2373962"/>
                <a:ext cx="484632" cy="484632"/>
              </a:xfrm>
              <a:prstGeom prst="ellipse">
                <a:avLst/>
              </a:prstGeom>
              <a:solidFill>
                <a:srgbClr val="C000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/>
              <p:cNvSpPr/>
              <p:nvPr/>
            </p:nvSpPr>
            <p:spPr>
              <a:xfrm>
                <a:off x="2605740" y="2269021"/>
                <a:ext cx="686400" cy="686400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/>
              <p:cNvSpPr/>
              <p:nvPr/>
            </p:nvSpPr>
            <p:spPr>
              <a:xfrm>
                <a:off x="3387525" y="2410725"/>
                <a:ext cx="402990" cy="402990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9" name="Group 78"/>
            <p:cNvGrpSpPr/>
            <p:nvPr/>
          </p:nvGrpSpPr>
          <p:grpSpPr>
            <a:xfrm>
              <a:off x="2042471" y="2316946"/>
              <a:ext cx="3200401" cy="640081"/>
              <a:chOff x="708660" y="2292181"/>
              <a:chExt cx="3200400" cy="640081"/>
            </a:xfrm>
            <a:solidFill>
              <a:srgbClr val="C39BE1"/>
            </a:solidFill>
          </p:grpSpPr>
          <p:sp>
            <p:nvSpPr>
              <p:cNvPr id="137" name="Oval 136"/>
              <p:cNvSpPr/>
              <p:nvPr/>
            </p:nvSpPr>
            <p:spPr>
              <a:xfrm>
                <a:off x="708660" y="2292181"/>
                <a:ext cx="640080" cy="640080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8" name="Oval 137"/>
              <p:cNvSpPr/>
              <p:nvPr/>
            </p:nvSpPr>
            <p:spPr>
              <a:xfrm>
                <a:off x="1386839" y="2330280"/>
                <a:ext cx="563882" cy="563882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Oval 138"/>
              <p:cNvSpPr/>
              <p:nvPr/>
            </p:nvSpPr>
            <p:spPr>
              <a:xfrm>
                <a:off x="1988820" y="2292181"/>
                <a:ext cx="640080" cy="640080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Oval 139"/>
              <p:cNvSpPr/>
              <p:nvPr/>
            </p:nvSpPr>
            <p:spPr>
              <a:xfrm>
                <a:off x="2708875" y="2372156"/>
                <a:ext cx="480130" cy="480130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Oval 140"/>
              <p:cNvSpPr/>
              <p:nvPr/>
            </p:nvSpPr>
            <p:spPr>
              <a:xfrm>
                <a:off x="3268980" y="2292182"/>
                <a:ext cx="640080" cy="640080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2116395" y="1572024"/>
              <a:ext cx="3052552" cy="697364"/>
              <a:chOff x="782584" y="2263539"/>
              <a:chExt cx="3052551" cy="697364"/>
            </a:xfrm>
            <a:solidFill>
              <a:srgbClr val="C39BE1"/>
            </a:solidFill>
          </p:grpSpPr>
          <p:sp>
            <p:nvSpPr>
              <p:cNvPr id="132" name="Oval 131"/>
              <p:cNvSpPr/>
              <p:nvPr/>
            </p:nvSpPr>
            <p:spPr>
              <a:xfrm>
                <a:off x="782584" y="2368486"/>
                <a:ext cx="487471" cy="487470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3" name="Oval 132"/>
              <p:cNvSpPr/>
              <p:nvPr/>
            </p:nvSpPr>
            <p:spPr>
              <a:xfrm>
                <a:off x="1315336" y="2263539"/>
                <a:ext cx="697364" cy="697364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Oval 133"/>
              <p:cNvSpPr/>
              <p:nvPr/>
            </p:nvSpPr>
            <p:spPr>
              <a:xfrm>
                <a:off x="2122480" y="2425841"/>
                <a:ext cx="367998" cy="367998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Oval 134"/>
              <p:cNvSpPr/>
              <p:nvPr/>
            </p:nvSpPr>
            <p:spPr>
              <a:xfrm>
                <a:off x="2628900" y="2292181"/>
                <a:ext cx="640080" cy="640080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Oval 135"/>
              <p:cNvSpPr/>
              <p:nvPr/>
            </p:nvSpPr>
            <p:spPr>
              <a:xfrm>
                <a:off x="3347667" y="2370868"/>
                <a:ext cx="487468" cy="487468"/>
              </a:xfrm>
              <a:prstGeom prst="ellipse">
                <a:avLst/>
              </a:prstGeom>
              <a:solidFill>
                <a:srgbClr val="C000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2010462" y="3001216"/>
              <a:ext cx="3156104" cy="704097"/>
              <a:chOff x="676651" y="2260172"/>
              <a:chExt cx="3156103" cy="704098"/>
            </a:xfrm>
            <a:solidFill>
              <a:srgbClr val="C39BE1"/>
            </a:solidFill>
          </p:grpSpPr>
          <p:sp>
            <p:nvSpPr>
              <p:cNvPr id="127" name="Oval 126"/>
              <p:cNvSpPr/>
              <p:nvPr/>
            </p:nvSpPr>
            <p:spPr>
              <a:xfrm>
                <a:off x="676651" y="2260172"/>
                <a:ext cx="704098" cy="704098"/>
              </a:xfrm>
              <a:prstGeom prst="ellipse">
                <a:avLst/>
              </a:prstGeom>
              <a:solidFill>
                <a:srgbClr val="C00000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Oval 127"/>
              <p:cNvSpPr/>
              <p:nvPr/>
            </p:nvSpPr>
            <p:spPr>
              <a:xfrm>
                <a:off x="1471107" y="2414548"/>
                <a:ext cx="395346" cy="395346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Oval 128"/>
              <p:cNvSpPr/>
              <p:nvPr/>
            </p:nvSpPr>
            <p:spPr>
              <a:xfrm>
                <a:off x="2041147" y="2344508"/>
                <a:ext cx="535426" cy="535426"/>
              </a:xfrm>
              <a:prstGeom prst="ellipse">
                <a:avLst/>
              </a:prstGeom>
              <a:solidFill>
                <a:schemeClr val="accent4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/>
              <p:cNvSpPr/>
              <p:nvPr/>
            </p:nvSpPr>
            <p:spPr>
              <a:xfrm>
                <a:off x="2628900" y="2292181"/>
                <a:ext cx="640080" cy="640080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/>
              <p:cNvSpPr/>
              <p:nvPr/>
            </p:nvSpPr>
            <p:spPr>
              <a:xfrm>
                <a:off x="3345286" y="2368487"/>
                <a:ext cx="487468" cy="487468"/>
              </a:xfrm>
              <a:prstGeom prst="ellipse">
                <a:avLst/>
              </a:prstGeom>
              <a:solidFill>
                <a:schemeClr val="accent6"/>
              </a:solidFill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3" name="Chord 82"/>
            <p:cNvSpPr/>
            <p:nvPr/>
          </p:nvSpPr>
          <p:spPr>
            <a:xfrm>
              <a:off x="2116396" y="1676971"/>
              <a:ext cx="487468" cy="487467"/>
            </a:xfrm>
            <a:prstGeom prst="chord">
              <a:avLst>
                <a:gd name="adj1" fmla="val 12607174"/>
                <a:gd name="adj2" fmla="val 19928055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Chord 83"/>
            <p:cNvSpPr/>
            <p:nvPr/>
          </p:nvSpPr>
          <p:spPr>
            <a:xfrm>
              <a:off x="2658671" y="1576785"/>
              <a:ext cx="687841" cy="687840"/>
            </a:xfrm>
            <a:prstGeom prst="chord">
              <a:avLst>
                <a:gd name="adj1" fmla="val 12936225"/>
                <a:gd name="adj2" fmla="val 19487654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Chord 84"/>
            <p:cNvSpPr/>
            <p:nvPr/>
          </p:nvSpPr>
          <p:spPr>
            <a:xfrm>
              <a:off x="3458672" y="1736706"/>
              <a:ext cx="367999" cy="367997"/>
            </a:xfrm>
            <a:prstGeom prst="chord">
              <a:avLst>
                <a:gd name="adj1" fmla="val 12887391"/>
                <a:gd name="adj2" fmla="val 19441526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Chord 85"/>
            <p:cNvSpPr/>
            <p:nvPr/>
          </p:nvSpPr>
          <p:spPr>
            <a:xfrm>
              <a:off x="3962712" y="1600665"/>
              <a:ext cx="640080" cy="640080"/>
            </a:xfrm>
            <a:prstGeom prst="chord">
              <a:avLst>
                <a:gd name="adj1" fmla="val 12686614"/>
                <a:gd name="adj2" fmla="val 19734267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Chord 86"/>
            <p:cNvSpPr/>
            <p:nvPr/>
          </p:nvSpPr>
          <p:spPr>
            <a:xfrm>
              <a:off x="4679097" y="1676971"/>
              <a:ext cx="487468" cy="487467"/>
            </a:xfrm>
            <a:prstGeom prst="chord">
              <a:avLst>
                <a:gd name="adj1" fmla="val 11467201"/>
                <a:gd name="adj2" fmla="val 20915064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8" name="Group 87"/>
            <p:cNvGrpSpPr/>
            <p:nvPr/>
          </p:nvGrpSpPr>
          <p:grpSpPr>
            <a:xfrm>
              <a:off x="2114898" y="1574796"/>
              <a:ext cx="3056430" cy="695387"/>
              <a:chOff x="784861" y="2264527"/>
              <a:chExt cx="3056429" cy="695388"/>
            </a:xfrm>
            <a:noFill/>
          </p:grpSpPr>
          <p:sp>
            <p:nvSpPr>
              <p:cNvPr id="122" name="Oval 121"/>
              <p:cNvSpPr/>
              <p:nvPr/>
            </p:nvSpPr>
            <p:spPr>
              <a:xfrm>
                <a:off x="784861" y="2366001"/>
                <a:ext cx="487678" cy="487678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Oval 122"/>
              <p:cNvSpPr/>
              <p:nvPr/>
            </p:nvSpPr>
            <p:spPr>
              <a:xfrm>
                <a:off x="1321086" y="2264527"/>
                <a:ext cx="695388" cy="695388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4" name="Oval 123"/>
              <p:cNvSpPr/>
              <p:nvPr/>
            </p:nvSpPr>
            <p:spPr>
              <a:xfrm>
                <a:off x="2121087" y="2424448"/>
                <a:ext cx="375546" cy="375546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5" name="Oval 124"/>
              <p:cNvSpPr/>
              <p:nvPr/>
            </p:nvSpPr>
            <p:spPr>
              <a:xfrm>
                <a:off x="2628900" y="2292181"/>
                <a:ext cx="640080" cy="640080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6" name="Oval 125"/>
              <p:cNvSpPr/>
              <p:nvPr/>
            </p:nvSpPr>
            <p:spPr>
              <a:xfrm>
                <a:off x="3346274" y="2364713"/>
                <a:ext cx="495016" cy="495016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9" name="Chord 88"/>
            <p:cNvSpPr/>
            <p:nvPr/>
          </p:nvSpPr>
          <p:spPr>
            <a:xfrm>
              <a:off x="2038697" y="2319262"/>
              <a:ext cx="640080" cy="640080"/>
            </a:xfrm>
            <a:prstGeom prst="chord">
              <a:avLst>
                <a:gd name="adj1" fmla="val 13355366"/>
                <a:gd name="adj2" fmla="val 18976146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Chord 89"/>
            <p:cNvSpPr/>
            <p:nvPr/>
          </p:nvSpPr>
          <p:spPr>
            <a:xfrm>
              <a:off x="2714561" y="2355045"/>
              <a:ext cx="568514" cy="568514"/>
            </a:xfrm>
            <a:prstGeom prst="chord">
              <a:avLst>
                <a:gd name="adj1" fmla="val 12882336"/>
                <a:gd name="adj2" fmla="val 19655770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Chord 90"/>
            <p:cNvSpPr/>
            <p:nvPr/>
          </p:nvSpPr>
          <p:spPr>
            <a:xfrm>
              <a:off x="3318858" y="2319262"/>
              <a:ext cx="640080" cy="640080"/>
            </a:xfrm>
            <a:prstGeom prst="chord">
              <a:avLst>
                <a:gd name="adj1" fmla="val 13209651"/>
                <a:gd name="adj2" fmla="val 19102997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Chord 91"/>
            <p:cNvSpPr/>
            <p:nvPr/>
          </p:nvSpPr>
          <p:spPr>
            <a:xfrm>
              <a:off x="4037520" y="2395463"/>
              <a:ext cx="487679" cy="487677"/>
            </a:xfrm>
            <a:prstGeom prst="chord">
              <a:avLst>
                <a:gd name="adj1" fmla="val 13575736"/>
                <a:gd name="adj2" fmla="val 18800271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hord 92"/>
            <p:cNvSpPr/>
            <p:nvPr/>
          </p:nvSpPr>
          <p:spPr>
            <a:xfrm>
              <a:off x="4606161" y="2316881"/>
              <a:ext cx="640080" cy="640080"/>
            </a:xfrm>
            <a:prstGeom prst="chord">
              <a:avLst>
                <a:gd name="adj1" fmla="val 12820362"/>
                <a:gd name="adj2" fmla="val 19748931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Chord 93"/>
            <p:cNvSpPr/>
            <p:nvPr/>
          </p:nvSpPr>
          <p:spPr>
            <a:xfrm>
              <a:off x="2004111" y="2999517"/>
              <a:ext cx="716798" cy="716798"/>
            </a:xfrm>
            <a:prstGeom prst="chord">
              <a:avLst>
                <a:gd name="adj1" fmla="val 11845807"/>
                <a:gd name="adj2" fmla="val 20552539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Chord 94"/>
            <p:cNvSpPr/>
            <p:nvPr/>
          </p:nvSpPr>
          <p:spPr>
            <a:xfrm>
              <a:off x="2803793" y="3154356"/>
              <a:ext cx="393192" cy="393191"/>
            </a:xfrm>
            <a:prstGeom prst="chord">
              <a:avLst>
                <a:gd name="adj1" fmla="val 13562103"/>
                <a:gd name="adj2" fmla="val 18799817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Chord 95"/>
            <p:cNvSpPr/>
            <p:nvPr/>
          </p:nvSpPr>
          <p:spPr>
            <a:xfrm>
              <a:off x="3374958" y="3090203"/>
              <a:ext cx="535426" cy="535425"/>
            </a:xfrm>
            <a:prstGeom prst="chord">
              <a:avLst>
                <a:gd name="adj1" fmla="val 12586967"/>
                <a:gd name="adj2" fmla="val 19765254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Chord 96"/>
            <p:cNvSpPr/>
            <p:nvPr/>
          </p:nvSpPr>
          <p:spPr>
            <a:xfrm>
              <a:off x="3962711" y="3037876"/>
              <a:ext cx="640080" cy="640080"/>
            </a:xfrm>
            <a:prstGeom prst="chord">
              <a:avLst>
                <a:gd name="adj1" fmla="val 13682893"/>
                <a:gd name="adj2" fmla="val 18756371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Chord 97"/>
            <p:cNvSpPr/>
            <p:nvPr/>
          </p:nvSpPr>
          <p:spPr>
            <a:xfrm>
              <a:off x="4679096" y="3114182"/>
              <a:ext cx="487468" cy="487467"/>
            </a:xfrm>
            <a:prstGeom prst="chord">
              <a:avLst>
                <a:gd name="adj1" fmla="val 12850463"/>
                <a:gd name="adj2" fmla="val 19569005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Chord 98"/>
            <p:cNvSpPr/>
            <p:nvPr/>
          </p:nvSpPr>
          <p:spPr>
            <a:xfrm>
              <a:off x="2121156" y="3823153"/>
              <a:ext cx="482708" cy="482707"/>
            </a:xfrm>
            <a:prstGeom prst="chord">
              <a:avLst>
                <a:gd name="adj1" fmla="val 13799213"/>
                <a:gd name="adj2" fmla="val 18633759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Chord 99"/>
            <p:cNvSpPr/>
            <p:nvPr/>
          </p:nvSpPr>
          <p:spPr>
            <a:xfrm>
              <a:off x="2644828" y="3709918"/>
              <a:ext cx="713232" cy="713232"/>
            </a:xfrm>
            <a:prstGeom prst="chord">
              <a:avLst>
                <a:gd name="adj1" fmla="val 12484864"/>
                <a:gd name="adj2" fmla="val 19928020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Chord 100"/>
            <p:cNvSpPr/>
            <p:nvPr/>
          </p:nvSpPr>
          <p:spPr>
            <a:xfrm>
              <a:off x="3401316" y="3823153"/>
              <a:ext cx="482708" cy="484632"/>
            </a:xfrm>
            <a:prstGeom prst="chord">
              <a:avLst>
                <a:gd name="adj1" fmla="val 11239432"/>
                <a:gd name="adj2" fmla="val 21191446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Chord 101"/>
            <p:cNvSpPr/>
            <p:nvPr/>
          </p:nvSpPr>
          <p:spPr>
            <a:xfrm>
              <a:off x="3938353" y="3744468"/>
              <a:ext cx="685800" cy="685800"/>
            </a:xfrm>
            <a:prstGeom prst="chord">
              <a:avLst>
                <a:gd name="adj1" fmla="val 13799049"/>
                <a:gd name="adj2" fmla="val 18576398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Chord 102"/>
            <p:cNvSpPr/>
            <p:nvPr/>
          </p:nvSpPr>
          <p:spPr>
            <a:xfrm>
              <a:off x="4721336" y="3863013"/>
              <a:ext cx="402990" cy="402990"/>
            </a:xfrm>
            <a:prstGeom prst="chord">
              <a:avLst>
                <a:gd name="adj1" fmla="val 11957783"/>
                <a:gd name="adj2" fmla="val 20378867"/>
              </a:avLst>
            </a:prstGeom>
            <a:solidFill>
              <a:schemeClr val="bg1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2038697" y="2315201"/>
              <a:ext cx="3205162" cy="642461"/>
              <a:chOff x="708660" y="2289800"/>
              <a:chExt cx="3205162" cy="642461"/>
            </a:xfrm>
            <a:noFill/>
          </p:grpSpPr>
          <p:sp>
            <p:nvSpPr>
              <p:cNvPr id="117" name="Oval 116"/>
              <p:cNvSpPr/>
              <p:nvPr/>
            </p:nvSpPr>
            <p:spPr>
              <a:xfrm>
                <a:off x="708660" y="2292181"/>
                <a:ext cx="640080" cy="640080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8" name="Oval 117"/>
              <p:cNvSpPr/>
              <p:nvPr/>
            </p:nvSpPr>
            <p:spPr>
              <a:xfrm>
                <a:off x="1390873" y="2327964"/>
                <a:ext cx="562164" cy="562164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9" name="Oval 118"/>
              <p:cNvSpPr/>
              <p:nvPr/>
            </p:nvSpPr>
            <p:spPr>
              <a:xfrm>
                <a:off x="1988820" y="2292181"/>
                <a:ext cx="640080" cy="640080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Oval 119"/>
              <p:cNvSpPr/>
              <p:nvPr/>
            </p:nvSpPr>
            <p:spPr>
              <a:xfrm>
                <a:off x="2711451" y="2370763"/>
                <a:ext cx="481328" cy="481328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1" name="Oval 120"/>
              <p:cNvSpPr/>
              <p:nvPr/>
            </p:nvSpPr>
            <p:spPr>
              <a:xfrm>
                <a:off x="3273742" y="2289800"/>
                <a:ext cx="640080" cy="640080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5" name="Group 104"/>
            <p:cNvGrpSpPr/>
            <p:nvPr/>
          </p:nvGrpSpPr>
          <p:grpSpPr>
            <a:xfrm>
              <a:off x="2010396" y="3001199"/>
              <a:ext cx="3156168" cy="696680"/>
              <a:chOff x="680360" y="2263881"/>
              <a:chExt cx="3156168" cy="696680"/>
            </a:xfrm>
            <a:noFill/>
          </p:grpSpPr>
          <p:sp>
            <p:nvSpPr>
              <p:cNvPr id="112" name="Oval 111"/>
              <p:cNvSpPr/>
              <p:nvPr/>
            </p:nvSpPr>
            <p:spPr>
              <a:xfrm>
                <a:off x="680360" y="2263881"/>
                <a:ext cx="696680" cy="696680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3" name="Oval 112"/>
              <p:cNvSpPr/>
              <p:nvPr/>
            </p:nvSpPr>
            <p:spPr>
              <a:xfrm>
                <a:off x="1473684" y="2417919"/>
                <a:ext cx="394954" cy="394954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4" name="Oval 113"/>
              <p:cNvSpPr/>
              <p:nvPr/>
            </p:nvSpPr>
            <p:spPr>
              <a:xfrm>
                <a:off x="2043723" y="2347084"/>
                <a:ext cx="536624" cy="536624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5" name="Oval 114"/>
              <p:cNvSpPr/>
              <p:nvPr/>
            </p:nvSpPr>
            <p:spPr>
              <a:xfrm>
                <a:off x="2628900" y="2292181"/>
                <a:ext cx="640080" cy="640080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6" name="Oval 115"/>
              <p:cNvSpPr/>
              <p:nvPr/>
            </p:nvSpPr>
            <p:spPr>
              <a:xfrm>
                <a:off x="3347862" y="2373444"/>
                <a:ext cx="488666" cy="488666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6" name="Group 105"/>
            <p:cNvGrpSpPr/>
            <p:nvPr/>
          </p:nvGrpSpPr>
          <p:grpSpPr>
            <a:xfrm>
              <a:off x="2118677" y="3706163"/>
              <a:ext cx="3003403" cy="713232"/>
              <a:chOff x="788641" y="2243382"/>
              <a:chExt cx="3003403" cy="713232"/>
            </a:xfrm>
            <a:noFill/>
          </p:grpSpPr>
          <p:sp>
            <p:nvSpPr>
              <p:cNvPr id="107" name="Oval 106"/>
              <p:cNvSpPr/>
              <p:nvPr/>
            </p:nvSpPr>
            <p:spPr>
              <a:xfrm>
                <a:off x="788641" y="2358660"/>
                <a:ext cx="483998" cy="483998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1315021" y="2243382"/>
                <a:ext cx="713232" cy="713232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2069403" y="2366414"/>
                <a:ext cx="484632" cy="484632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2608746" y="2260671"/>
                <a:ext cx="685800" cy="685800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3389708" y="2403384"/>
                <a:ext cx="402336" cy="402336"/>
              </a:xfrm>
              <a:prstGeom prst="ellipse">
                <a:avLst/>
              </a:prstGeom>
              <a:grp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42" name="Title 1"/>
          <p:cNvSpPr txBox="1">
            <a:spLocks/>
          </p:cNvSpPr>
          <p:nvPr/>
        </p:nvSpPr>
        <p:spPr>
          <a:xfrm>
            <a:off x="122529" y="1262183"/>
            <a:ext cx="1753387" cy="66368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Cambria" panose="02040503050406030204" pitchFamily="18" charset="0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</a:rPr>
              <a:t>DRAM</a:t>
            </a:r>
            <a:endParaRPr lang="en-US" sz="4000" b="1" dirty="0"/>
          </a:p>
        </p:txBody>
      </p:sp>
      <p:sp>
        <p:nvSpPr>
          <p:cNvPr id="143" name="Title 1"/>
          <p:cNvSpPr txBox="1">
            <a:spLocks/>
          </p:cNvSpPr>
          <p:nvPr/>
        </p:nvSpPr>
        <p:spPr>
          <a:xfrm>
            <a:off x="7372513" y="832129"/>
            <a:ext cx="1516518" cy="55755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Cambria" panose="02040503050406030204" pitchFamily="18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smtClean="0">
                <a:solidFill>
                  <a:srgbClr val="C00000"/>
                </a:solidFill>
              </a:rPr>
              <a:t>Leaky</a:t>
            </a:r>
          </a:p>
        </p:txBody>
      </p:sp>
      <p:sp>
        <p:nvSpPr>
          <p:cNvPr id="144" name="Down Arrow 143"/>
          <p:cNvSpPr/>
          <p:nvPr/>
        </p:nvSpPr>
        <p:spPr>
          <a:xfrm rot="2845537">
            <a:off x="7485720" y="1339819"/>
            <a:ext cx="276604" cy="657617"/>
          </a:xfrm>
          <a:prstGeom prst="downArrow">
            <a:avLst>
              <a:gd name="adj1" fmla="val 50000"/>
              <a:gd name="adj2" fmla="val 61672"/>
            </a:avLst>
          </a:prstGeom>
          <a:solidFill>
            <a:schemeClr val="bg1"/>
          </a:solidFill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19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own Arrow 1"/>
          <p:cNvSpPr/>
          <p:nvPr/>
        </p:nvSpPr>
        <p:spPr>
          <a:xfrm>
            <a:off x="4388570" y="2028825"/>
            <a:ext cx="380751" cy="701260"/>
          </a:xfrm>
          <a:prstGeom prst="downArrow">
            <a:avLst>
              <a:gd name="adj1" fmla="val 50000"/>
              <a:gd name="adj2" fmla="val 61672"/>
            </a:avLst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Down Arrow 142"/>
          <p:cNvSpPr/>
          <p:nvPr/>
        </p:nvSpPr>
        <p:spPr>
          <a:xfrm>
            <a:off x="4376341" y="4113588"/>
            <a:ext cx="380751" cy="701260"/>
          </a:xfrm>
          <a:prstGeom prst="downArrow">
            <a:avLst>
              <a:gd name="adj1" fmla="val 50000"/>
              <a:gd name="adj2" fmla="val 61672"/>
            </a:avLst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ounded Rectangle 143"/>
          <p:cNvSpPr/>
          <p:nvPr/>
        </p:nvSpPr>
        <p:spPr>
          <a:xfrm>
            <a:off x="232965" y="851290"/>
            <a:ext cx="8691960" cy="971567"/>
          </a:xfrm>
          <a:prstGeom prst="roundRect">
            <a:avLst>
              <a:gd name="adj" fmla="val 9650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4400" b="1" dirty="0" smtClean="0">
                <a:solidFill>
                  <a:prstClr val="black"/>
                </a:solidFill>
                <a:latin typeface="Cambria" panose="02040503050406030204" pitchFamily="18" charset="0"/>
              </a:rPr>
              <a:t>Leaky Cells</a:t>
            </a:r>
            <a:endParaRPr lang="en-US" sz="4400" b="1" dirty="0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145" name="Rounded Rectangle 144"/>
          <p:cNvSpPr/>
          <p:nvPr/>
        </p:nvSpPr>
        <p:spPr>
          <a:xfrm>
            <a:off x="232965" y="2936053"/>
            <a:ext cx="8691960" cy="971567"/>
          </a:xfrm>
          <a:prstGeom prst="roundRect">
            <a:avLst>
              <a:gd name="adj" fmla="val 9650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4400" b="1" dirty="0">
                <a:solidFill>
                  <a:srgbClr val="5B9BD5"/>
                </a:solidFill>
                <a:latin typeface="Cambria" panose="02040503050406030204" pitchFamily="18" charset="0"/>
              </a:rPr>
              <a:t>Periodic</a:t>
            </a:r>
            <a:r>
              <a:rPr lang="en-US" sz="4400" b="1" dirty="0">
                <a:solidFill>
                  <a:prstClr val="black"/>
                </a:solidFill>
                <a:latin typeface="Cambria" panose="02040503050406030204" pitchFamily="18" charset="0"/>
              </a:rPr>
              <a:t> </a:t>
            </a:r>
            <a:r>
              <a:rPr lang="en-US" sz="4400" b="1" dirty="0">
                <a:solidFill>
                  <a:srgbClr val="5B9BD5"/>
                </a:solidFill>
                <a:latin typeface="Cambria" panose="02040503050406030204" pitchFamily="18" charset="0"/>
              </a:rPr>
              <a:t>DRAM Refresh</a:t>
            </a:r>
            <a:endParaRPr lang="en-US" sz="4400" b="1" dirty="0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146" name="Rounded Rectangle 145"/>
          <p:cNvSpPr/>
          <p:nvPr/>
        </p:nvSpPr>
        <p:spPr>
          <a:xfrm>
            <a:off x="232965" y="4966029"/>
            <a:ext cx="8691960" cy="971567"/>
          </a:xfrm>
          <a:prstGeom prst="roundRect">
            <a:avLst>
              <a:gd name="adj" fmla="val 9650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4400" b="1" dirty="0">
                <a:solidFill>
                  <a:srgbClr val="C00000"/>
                </a:solidFill>
                <a:latin typeface="Cambria" panose="02040503050406030204" pitchFamily="18" charset="0"/>
              </a:rPr>
              <a:t>Performance + Energy Overhead</a:t>
            </a:r>
          </a:p>
        </p:txBody>
      </p:sp>
    </p:spTree>
    <p:extLst>
      <p:ext uri="{BB962C8B-B14F-4D97-AF65-F5344CB8AC3E}">
        <p14:creationId xmlns:p14="http://schemas.microsoft.com/office/powerpoint/2010/main" val="43502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 txBox="1">
            <a:spLocks/>
          </p:cNvSpPr>
          <p:nvPr/>
        </p:nvSpPr>
        <p:spPr>
          <a:xfrm>
            <a:off x="-1" y="165706"/>
            <a:ext cx="9063613" cy="102506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>
                <a:solidFill>
                  <a:schemeClr val="tx1"/>
                </a:solidFill>
                <a:latin typeface="Cambria" panose="02040503050406030204" pitchFamily="18" charset="0"/>
                <a:ea typeface="+mj-ea"/>
                <a:cs typeface="+mj-cs"/>
              </a:defRPr>
            </a:lvl1pPr>
          </a:lstStyle>
          <a:p>
            <a:pPr algn="ctr"/>
            <a:r>
              <a:rPr lang="en-US" sz="4000" b="1" dirty="0" smtClean="0">
                <a:solidFill>
                  <a:schemeClr val="accent6">
                    <a:lumMod val="75000"/>
                  </a:schemeClr>
                </a:solidFill>
              </a:rPr>
              <a:t>Goal: </a:t>
            </a:r>
            <a:r>
              <a:rPr lang="en-US" sz="4000" b="1" dirty="0" smtClean="0"/>
              <a:t>find </a:t>
            </a:r>
            <a:r>
              <a:rPr lang="en-US" sz="4000" b="1" i="1" dirty="0" smtClean="0"/>
              <a:t>all</a:t>
            </a:r>
            <a:r>
              <a:rPr lang="en-US" sz="4000" b="1" dirty="0" smtClean="0"/>
              <a:t> retention failures for </a:t>
            </a:r>
          </a:p>
          <a:p>
            <a:pPr algn="ctr"/>
            <a:r>
              <a:rPr lang="en-US" sz="4000" b="1" dirty="0" smtClean="0"/>
              <a:t>a refresh interval </a:t>
            </a:r>
            <a:r>
              <a:rPr lang="en-US" sz="4000" b="1" i="1" dirty="0" smtClean="0"/>
              <a:t>T </a:t>
            </a:r>
            <a:r>
              <a:rPr lang="en-US" sz="4000" b="1" dirty="0" smtClean="0"/>
              <a:t>&gt; default (64ms)</a:t>
            </a:r>
            <a:endParaRPr lang="en-US" sz="4000" b="1" dirty="0"/>
          </a:p>
        </p:txBody>
      </p:sp>
      <p:grpSp>
        <p:nvGrpSpPr>
          <p:cNvPr id="75" name="Group 74"/>
          <p:cNvGrpSpPr/>
          <p:nvPr/>
        </p:nvGrpSpPr>
        <p:grpSpPr>
          <a:xfrm>
            <a:off x="1704482" y="1433636"/>
            <a:ext cx="6039343" cy="5173095"/>
            <a:chOff x="664770" y="253326"/>
            <a:chExt cx="5095950" cy="4365017"/>
          </a:xfrm>
        </p:grpSpPr>
        <p:grpSp>
          <p:nvGrpSpPr>
            <p:cNvPr id="20" name="Group 19"/>
            <p:cNvGrpSpPr/>
            <p:nvPr/>
          </p:nvGrpSpPr>
          <p:grpSpPr>
            <a:xfrm>
              <a:off x="1143000" y="1272846"/>
              <a:ext cx="4191000" cy="2148948"/>
              <a:chOff x="1143000" y="2139658"/>
              <a:chExt cx="4191000" cy="2148948"/>
            </a:xfrm>
          </p:grpSpPr>
          <p:cxnSp>
            <p:nvCxnSpPr>
              <p:cNvPr id="21" name="Straight Connector 20"/>
              <p:cNvCxnSpPr/>
              <p:nvPr/>
            </p:nvCxnSpPr>
            <p:spPr>
              <a:xfrm flipH="1">
                <a:off x="1143000" y="2139658"/>
                <a:ext cx="4191000" cy="0"/>
              </a:xfrm>
              <a:prstGeom prst="lin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38100" cap="rnd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 flipH="1">
                <a:off x="1143000" y="2853916"/>
                <a:ext cx="4191000" cy="0"/>
              </a:xfrm>
              <a:prstGeom prst="lin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38100" cap="rnd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 flipH="1">
                <a:off x="1143000" y="3571260"/>
                <a:ext cx="4191000" cy="0"/>
              </a:xfrm>
              <a:prstGeom prst="lin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38100" cap="rnd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 flipH="1">
                <a:off x="1143000" y="4288606"/>
                <a:ext cx="4191000" cy="0"/>
              </a:xfrm>
              <a:prstGeom prst="lin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 w="38100" cap="rnd">
                <a:solidFill>
                  <a:schemeClr val="tx1">
                    <a:lumMod val="50000"/>
                    <a:lumOff val="50000"/>
                  </a:schemeClr>
                </a:solidFill>
                <a:prstDash val="solid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/>
          </p:nvGrpSpPr>
          <p:grpSpPr>
            <a:xfrm>
              <a:off x="1820505" y="253326"/>
              <a:ext cx="2560320" cy="3937674"/>
              <a:chOff x="3179064" y="1120138"/>
              <a:chExt cx="2560320" cy="3937674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4451604" y="1120138"/>
                <a:ext cx="0" cy="3937674"/>
                <a:chOff x="3179064" y="1173480"/>
                <a:chExt cx="0" cy="3937674"/>
              </a:xfrm>
            </p:grpSpPr>
            <p:cxnSp>
              <p:nvCxnSpPr>
                <p:cNvPr id="39" name="Straight Connector 38"/>
                <p:cNvCxnSpPr/>
                <p:nvPr/>
              </p:nvCxnSpPr>
              <p:spPr>
                <a:xfrm flipV="1">
                  <a:off x="3179064" y="1600200"/>
                  <a:ext cx="0" cy="3510954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olid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>
                <a:xfrm flipV="1">
                  <a:off x="3179064" y="1173480"/>
                  <a:ext cx="0" cy="350520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" name="Group 26"/>
              <p:cNvGrpSpPr/>
              <p:nvPr/>
            </p:nvGrpSpPr>
            <p:grpSpPr>
              <a:xfrm>
                <a:off x="5099304" y="1120138"/>
                <a:ext cx="0" cy="3937674"/>
                <a:chOff x="3179064" y="1173480"/>
                <a:chExt cx="0" cy="3937674"/>
              </a:xfrm>
            </p:grpSpPr>
            <p:cxnSp>
              <p:nvCxnSpPr>
                <p:cNvPr id="37" name="Straight Connector 36"/>
                <p:cNvCxnSpPr/>
                <p:nvPr/>
              </p:nvCxnSpPr>
              <p:spPr>
                <a:xfrm flipV="1">
                  <a:off x="3179064" y="1600200"/>
                  <a:ext cx="0" cy="3510954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olid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>
                <a:xfrm flipV="1">
                  <a:off x="3179064" y="1173480"/>
                  <a:ext cx="0" cy="350520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" name="Group 27"/>
              <p:cNvGrpSpPr/>
              <p:nvPr/>
            </p:nvGrpSpPr>
            <p:grpSpPr>
              <a:xfrm>
                <a:off x="5739384" y="1120138"/>
                <a:ext cx="0" cy="3937674"/>
                <a:chOff x="3179064" y="1173480"/>
                <a:chExt cx="0" cy="3937674"/>
              </a:xfrm>
            </p:grpSpPr>
            <p:cxnSp>
              <p:nvCxnSpPr>
                <p:cNvPr id="35" name="Straight Connector 34"/>
                <p:cNvCxnSpPr/>
                <p:nvPr/>
              </p:nvCxnSpPr>
              <p:spPr>
                <a:xfrm flipV="1">
                  <a:off x="3179064" y="1600200"/>
                  <a:ext cx="0" cy="3510954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olid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 flipV="1">
                  <a:off x="3179064" y="1173480"/>
                  <a:ext cx="0" cy="350520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" name="Group 28"/>
              <p:cNvGrpSpPr/>
              <p:nvPr/>
            </p:nvGrpSpPr>
            <p:grpSpPr>
              <a:xfrm>
                <a:off x="3819144" y="1120138"/>
                <a:ext cx="0" cy="3937674"/>
                <a:chOff x="3179064" y="1173480"/>
                <a:chExt cx="0" cy="3937674"/>
              </a:xfrm>
            </p:grpSpPr>
            <p:cxnSp>
              <p:nvCxnSpPr>
                <p:cNvPr id="33" name="Straight Connector 32"/>
                <p:cNvCxnSpPr/>
                <p:nvPr/>
              </p:nvCxnSpPr>
              <p:spPr>
                <a:xfrm flipV="1">
                  <a:off x="3179064" y="1600200"/>
                  <a:ext cx="0" cy="3510954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olid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Straight Connector 33"/>
                <p:cNvCxnSpPr/>
                <p:nvPr/>
              </p:nvCxnSpPr>
              <p:spPr>
                <a:xfrm flipV="1">
                  <a:off x="3179064" y="1173480"/>
                  <a:ext cx="0" cy="350520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Group 29"/>
              <p:cNvGrpSpPr/>
              <p:nvPr/>
            </p:nvGrpSpPr>
            <p:grpSpPr>
              <a:xfrm>
                <a:off x="3179064" y="1120138"/>
                <a:ext cx="0" cy="3937674"/>
                <a:chOff x="3179064" y="1173480"/>
                <a:chExt cx="0" cy="3937674"/>
              </a:xfrm>
            </p:grpSpPr>
            <p:cxnSp>
              <p:nvCxnSpPr>
                <p:cNvPr id="31" name="Straight Connector 30"/>
                <p:cNvCxnSpPr/>
                <p:nvPr/>
              </p:nvCxnSpPr>
              <p:spPr>
                <a:xfrm flipV="1">
                  <a:off x="3179064" y="1600200"/>
                  <a:ext cx="0" cy="3510954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olid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Connector 31"/>
                <p:cNvCxnSpPr/>
                <p:nvPr/>
              </p:nvCxnSpPr>
              <p:spPr>
                <a:xfrm flipV="1">
                  <a:off x="3179064" y="1173480"/>
                  <a:ext cx="0" cy="350520"/>
                </a:xfrm>
                <a:prstGeom prst="line">
                  <a:avLst/>
                </a:prstGeom>
                <a:solidFill>
                  <a:schemeClr val="tx1">
                    <a:lumMod val="65000"/>
                    <a:lumOff val="35000"/>
                  </a:schemeClr>
                </a:solidFill>
                <a:ln w="38100" cap="rnd">
                  <a:solidFill>
                    <a:schemeClr val="tx1">
                      <a:lumMod val="50000"/>
                      <a:lumOff val="50000"/>
                    </a:schemeClr>
                  </a:solidFill>
                  <a:prstDash val="sysDot"/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41" name="Oval 40"/>
            <p:cNvSpPr/>
            <p:nvPr/>
          </p:nvSpPr>
          <p:spPr>
            <a:xfrm>
              <a:off x="1447800" y="2332824"/>
              <a:ext cx="745410" cy="74541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2200829" y="2445773"/>
              <a:ext cx="519512" cy="51951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2818050" y="2422914"/>
              <a:ext cx="565230" cy="56523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3420705" y="2385489"/>
              <a:ext cx="640080" cy="64008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/>
            <p:cNvSpPr/>
            <p:nvPr/>
          </p:nvSpPr>
          <p:spPr>
            <a:xfrm>
              <a:off x="4098210" y="2422914"/>
              <a:ext cx="565230" cy="56523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1593344" y="3194648"/>
              <a:ext cx="454322" cy="45432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2080261" y="3041485"/>
              <a:ext cx="760648" cy="760648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2873504" y="3194648"/>
              <a:ext cx="454322" cy="45432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3513584" y="3194648"/>
              <a:ext cx="454322" cy="45432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3975525" y="3016509"/>
              <a:ext cx="810600" cy="81060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1500465" y="4198360"/>
              <a:ext cx="3200400" cy="419983"/>
              <a:chOff x="2219758" y="4707294"/>
              <a:chExt cx="3200400" cy="419983"/>
            </a:xfrm>
          </p:grpSpPr>
          <p:sp>
            <p:nvSpPr>
              <p:cNvPr id="52" name="Rounded Rectangle 51"/>
              <p:cNvSpPr/>
              <p:nvPr/>
            </p:nvSpPr>
            <p:spPr>
              <a:xfrm>
                <a:off x="2219758" y="4707294"/>
                <a:ext cx="640081" cy="419983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b="1" dirty="0" smtClean="0">
                    <a:solidFill>
                      <a:schemeClr val="bg1"/>
                    </a:solidFill>
                    <a:latin typeface="Cambria" panose="02040503050406030204" pitchFamily="18" charset="0"/>
                  </a:rPr>
                  <a:t>SA</a:t>
                </a:r>
                <a:endParaRPr lang="en-US" sz="1200" b="1" dirty="0">
                  <a:solidFill>
                    <a:schemeClr val="bg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53" name="Rounded Rectangle 52"/>
              <p:cNvSpPr/>
              <p:nvPr/>
            </p:nvSpPr>
            <p:spPr>
              <a:xfrm>
                <a:off x="2859839" y="4707294"/>
                <a:ext cx="640081" cy="419983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US" sz="1200" b="1" dirty="0" smtClean="0">
                    <a:solidFill>
                      <a:schemeClr val="bg1"/>
                    </a:solidFill>
                    <a:latin typeface="Cambria" panose="02040503050406030204" pitchFamily="18" charset="0"/>
                  </a:rPr>
                  <a:t>SA</a:t>
                </a:r>
                <a:endParaRPr lang="en-US" sz="1200" b="1" dirty="0">
                  <a:solidFill>
                    <a:schemeClr val="bg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54" name="Rounded Rectangle 53"/>
              <p:cNvSpPr/>
              <p:nvPr/>
            </p:nvSpPr>
            <p:spPr>
              <a:xfrm>
                <a:off x="3499918" y="4707294"/>
                <a:ext cx="640081" cy="419983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US" sz="1200" b="1" dirty="0" smtClean="0">
                    <a:solidFill>
                      <a:schemeClr val="bg1"/>
                    </a:solidFill>
                    <a:latin typeface="Cambria" panose="02040503050406030204" pitchFamily="18" charset="0"/>
                  </a:rPr>
                  <a:t>SA</a:t>
                </a:r>
                <a:endParaRPr lang="en-US" sz="1200" b="1" dirty="0">
                  <a:solidFill>
                    <a:schemeClr val="bg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55" name="Rounded Rectangle 54"/>
              <p:cNvSpPr/>
              <p:nvPr/>
            </p:nvSpPr>
            <p:spPr>
              <a:xfrm>
                <a:off x="4139998" y="4707294"/>
                <a:ext cx="640081" cy="419983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US" sz="1200" b="1" dirty="0" smtClean="0">
                    <a:solidFill>
                      <a:schemeClr val="bg1"/>
                    </a:solidFill>
                    <a:latin typeface="Cambria" panose="02040503050406030204" pitchFamily="18" charset="0"/>
                  </a:rPr>
                  <a:t>SA</a:t>
                </a:r>
                <a:endParaRPr lang="en-US" sz="1200" b="1" dirty="0">
                  <a:solidFill>
                    <a:schemeClr val="bg1"/>
                  </a:solidFill>
                  <a:latin typeface="Cambria" panose="02040503050406030204" pitchFamily="18" charset="0"/>
                </a:endParaRPr>
              </a:p>
            </p:txBody>
          </p:sp>
          <p:sp>
            <p:nvSpPr>
              <p:cNvPr id="56" name="Rounded Rectangle 55"/>
              <p:cNvSpPr/>
              <p:nvPr/>
            </p:nvSpPr>
            <p:spPr>
              <a:xfrm>
                <a:off x="4780077" y="4707294"/>
                <a:ext cx="640081" cy="419983"/>
              </a:xfrm>
              <a:prstGeom prst="roundRect">
                <a:avLst/>
              </a:prstGeom>
              <a:solidFill>
                <a:schemeClr val="bg1"/>
              </a:solidFill>
              <a:ln w="38100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r>
                  <a:rPr lang="en-US" sz="1200" b="1" dirty="0" smtClean="0">
                    <a:solidFill>
                      <a:schemeClr val="bg1"/>
                    </a:solidFill>
                    <a:latin typeface="Cambria" panose="02040503050406030204" pitchFamily="18" charset="0"/>
                  </a:rPr>
                  <a:t>SA</a:t>
                </a:r>
                <a:endParaRPr lang="en-US" sz="1200" b="1" dirty="0">
                  <a:solidFill>
                    <a:schemeClr val="bg1"/>
                  </a:solidFill>
                  <a:latin typeface="Cambria" panose="02040503050406030204" pitchFamily="18" charset="0"/>
                </a:endParaRPr>
              </a:p>
            </p:txBody>
          </p:sp>
        </p:grpSp>
        <p:sp>
          <p:nvSpPr>
            <p:cNvPr id="57" name="Rounded Rectangle 56"/>
            <p:cNvSpPr/>
            <p:nvPr/>
          </p:nvSpPr>
          <p:spPr>
            <a:xfrm>
              <a:off x="664770" y="868750"/>
              <a:ext cx="528438" cy="2972519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Row Decoder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1500465" y="1669209"/>
              <a:ext cx="640080" cy="64008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2267036" y="1795700"/>
              <a:ext cx="387098" cy="387098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2836754" y="1725338"/>
              <a:ext cx="527822" cy="52782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3368040" y="1616544"/>
              <a:ext cx="745410" cy="74541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4116914" y="1725338"/>
              <a:ext cx="527822" cy="52782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1593344" y="1045808"/>
              <a:ext cx="454322" cy="45432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2103119" y="915503"/>
              <a:ext cx="714932" cy="714932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2818050" y="990354"/>
              <a:ext cx="565230" cy="56523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/>
            <p:cNvSpPr/>
            <p:nvPr/>
          </p:nvSpPr>
          <p:spPr>
            <a:xfrm>
              <a:off x="3566924" y="1099148"/>
              <a:ext cx="347642" cy="347642"/>
            </a:xfrm>
            <a:prstGeom prst="ellipse">
              <a:avLst/>
            </a:prstGeom>
            <a:solidFill>
              <a:srgbClr val="FF0000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/>
            <p:cNvSpPr/>
            <p:nvPr/>
          </p:nvSpPr>
          <p:spPr>
            <a:xfrm>
              <a:off x="4098210" y="990354"/>
              <a:ext cx="565230" cy="565230"/>
            </a:xfrm>
            <a:prstGeom prst="ellipse">
              <a:avLst/>
            </a:prstGeom>
            <a:solidFill>
              <a:schemeClr val="bg1"/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Connector 67"/>
            <p:cNvCxnSpPr/>
            <p:nvPr/>
          </p:nvCxnSpPr>
          <p:spPr>
            <a:xfrm rot="5400000" flipV="1">
              <a:off x="5585460" y="1811844"/>
              <a:ext cx="0" cy="350520"/>
            </a:xfrm>
            <a:prstGeom prst="line">
              <a:avLst/>
            </a:prstGeom>
            <a:solidFill>
              <a:schemeClr val="tx1">
                <a:lumMod val="65000"/>
                <a:lumOff val="35000"/>
              </a:schemeClr>
            </a:solidFill>
            <a:ln w="38100" cap="rnd">
              <a:solidFill>
                <a:schemeClr val="tx1">
                  <a:lumMod val="50000"/>
                  <a:lumOff val="5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rot="5400000" flipV="1">
              <a:off x="5585460" y="2536808"/>
              <a:ext cx="0" cy="350520"/>
            </a:xfrm>
            <a:prstGeom prst="line">
              <a:avLst/>
            </a:prstGeom>
            <a:solidFill>
              <a:schemeClr val="tx1">
                <a:lumMod val="65000"/>
                <a:lumOff val="35000"/>
              </a:schemeClr>
            </a:solidFill>
            <a:ln w="38100" cap="rnd">
              <a:solidFill>
                <a:schemeClr val="tx1">
                  <a:lumMod val="50000"/>
                  <a:lumOff val="5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5400000" flipV="1">
              <a:off x="5585460" y="3254154"/>
              <a:ext cx="0" cy="350520"/>
            </a:xfrm>
            <a:prstGeom prst="line">
              <a:avLst/>
            </a:prstGeom>
            <a:solidFill>
              <a:schemeClr val="tx1">
                <a:lumMod val="65000"/>
                <a:lumOff val="35000"/>
              </a:schemeClr>
            </a:solidFill>
            <a:ln w="38100" cap="rnd">
              <a:solidFill>
                <a:schemeClr val="tx1">
                  <a:lumMod val="50000"/>
                  <a:lumOff val="5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rot="5400000" flipV="1">
              <a:off x="5585460" y="1099148"/>
              <a:ext cx="0" cy="350520"/>
            </a:xfrm>
            <a:prstGeom prst="line">
              <a:avLst/>
            </a:prstGeom>
            <a:solidFill>
              <a:schemeClr val="tx1">
                <a:lumMod val="65000"/>
                <a:lumOff val="35000"/>
              </a:schemeClr>
            </a:solidFill>
            <a:ln w="38100" cap="rnd">
              <a:solidFill>
                <a:schemeClr val="tx1">
                  <a:lumMod val="50000"/>
                  <a:lumOff val="50000"/>
                </a:schemeClr>
              </a:soli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Lightning Bolt 71"/>
            <p:cNvSpPr/>
            <p:nvPr/>
          </p:nvSpPr>
          <p:spPr>
            <a:xfrm rot="20981993">
              <a:off x="3190387" y="715877"/>
              <a:ext cx="493094" cy="579267"/>
            </a:xfrm>
            <a:prstGeom prst="lightningBol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Lightning Bolt 72"/>
            <p:cNvSpPr/>
            <p:nvPr/>
          </p:nvSpPr>
          <p:spPr>
            <a:xfrm rot="20981993">
              <a:off x="1253918" y="710439"/>
              <a:ext cx="493094" cy="579267"/>
            </a:xfrm>
            <a:prstGeom prst="lightningBol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Lightning Bolt 73"/>
            <p:cNvSpPr/>
            <p:nvPr/>
          </p:nvSpPr>
          <p:spPr>
            <a:xfrm rot="20981993">
              <a:off x="1942927" y="1454221"/>
              <a:ext cx="493094" cy="579267"/>
            </a:xfrm>
            <a:prstGeom prst="lightningBolt">
              <a:avLst/>
            </a:prstGeom>
            <a:solidFill>
              <a:srgbClr val="FFFF0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09307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>
          <a:xfrm>
            <a:off x="438150" y="2900344"/>
            <a:ext cx="8362950" cy="1085868"/>
          </a:xfrm>
          <a:prstGeom prst="roundRect">
            <a:avLst>
              <a:gd name="adj" fmla="val 9650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4400" b="1" dirty="0">
                <a:solidFill>
                  <a:prstClr val="black"/>
                </a:solidFill>
                <a:latin typeface="Cambria" panose="02040503050406030204" pitchFamily="18" charset="0"/>
              </a:rPr>
              <a:t>Variable retention </a:t>
            </a:r>
            <a:r>
              <a:rPr lang="en-US" sz="4400" b="1" dirty="0" smtClean="0">
                <a:solidFill>
                  <a:prstClr val="black"/>
                </a:solidFill>
                <a:latin typeface="Cambria" panose="02040503050406030204" pitchFamily="18" charset="0"/>
              </a:rPr>
              <a:t>time</a:t>
            </a:r>
            <a:endParaRPr lang="en-US" sz="4400" b="1" dirty="0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438150" y="4867270"/>
            <a:ext cx="8362950" cy="1095375"/>
          </a:xfrm>
          <a:prstGeom prst="roundRect">
            <a:avLst>
              <a:gd name="adj" fmla="val 10580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4400" b="1" dirty="0">
                <a:solidFill>
                  <a:prstClr val="black"/>
                </a:solidFill>
                <a:latin typeface="Cambria" panose="02040503050406030204" pitchFamily="18" charset="0"/>
              </a:rPr>
              <a:t>Data pattern </a:t>
            </a:r>
            <a:r>
              <a:rPr lang="en-US" sz="4400" b="1" dirty="0" smtClean="0">
                <a:solidFill>
                  <a:prstClr val="black"/>
                </a:solidFill>
                <a:latin typeface="Cambria" panose="02040503050406030204" pitchFamily="18" charset="0"/>
              </a:rPr>
              <a:t>dependence</a:t>
            </a:r>
            <a:endParaRPr lang="en-US" sz="4400" b="1" dirty="0">
              <a:solidFill>
                <a:prstClr val="black"/>
              </a:solidFill>
              <a:latin typeface="Cambria" panose="02040503050406030204" pitchFamily="18" charset="0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38150" y="914384"/>
            <a:ext cx="8362950" cy="1066800"/>
          </a:xfrm>
          <a:prstGeom prst="roundRect">
            <a:avLst>
              <a:gd name="adj" fmla="val 11310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4400" b="1" dirty="0">
                <a:solidFill>
                  <a:prstClr val="black"/>
                </a:solidFill>
                <a:latin typeface="Cambria" panose="02040503050406030204" pitchFamily="18" charset="0"/>
              </a:rPr>
              <a:t>Process, voltage, temperature</a:t>
            </a:r>
          </a:p>
        </p:txBody>
      </p:sp>
    </p:spTree>
    <p:extLst>
      <p:ext uri="{BB962C8B-B14F-4D97-AF65-F5344CB8AC3E}">
        <p14:creationId xmlns:p14="http://schemas.microsoft.com/office/powerpoint/2010/main" val="210168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853" y="202901"/>
            <a:ext cx="8585022" cy="1464312"/>
          </a:xfr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400" b="1" dirty="0" smtClean="0"/>
              <a:t>Characterization of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400" b="1" dirty="0" smtClean="0"/>
              <a:t>368 LPDDR4 DRAM Chips</a:t>
            </a:r>
            <a:endParaRPr lang="en-US" sz="4400" b="1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-12522" y="2904213"/>
            <a:ext cx="9251772" cy="132621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b="1" dirty="0"/>
          </a:p>
        </p:txBody>
      </p:sp>
      <p:sp>
        <p:nvSpPr>
          <p:cNvPr id="2" name="Oval 1"/>
          <p:cNvSpPr/>
          <p:nvPr/>
        </p:nvSpPr>
        <p:spPr>
          <a:xfrm>
            <a:off x="4030840" y="1919352"/>
            <a:ext cx="733425" cy="73342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solidFill>
                  <a:schemeClr val="tx1"/>
                </a:solidFill>
                <a:latin typeface="Cambria" panose="02040503050406030204" pitchFamily="18" charset="0"/>
              </a:rPr>
              <a:t>1</a:t>
            </a:r>
            <a:endParaRPr lang="en-US" sz="4400" dirty="0">
              <a:solidFill>
                <a:schemeClr val="tx1"/>
              </a:solidFill>
              <a:latin typeface="Cambria" panose="02040503050406030204" pitchFamily="18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4030840" y="4469486"/>
            <a:ext cx="733425" cy="733425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Cambria" panose="02040503050406030204" pitchFamily="18" charset="0"/>
              </a:rPr>
              <a:t>2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54178" y="2796581"/>
            <a:ext cx="8718372" cy="1279778"/>
          </a:xfrm>
          <a:prstGeom prst="roundRect">
            <a:avLst>
              <a:gd name="adj" fmla="val 8130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400" dirty="0">
                <a:solidFill>
                  <a:prstClr val="black"/>
                </a:solidFill>
                <a:latin typeface="Cambria" panose="02040503050406030204" pitchFamily="18" charset="0"/>
              </a:rPr>
              <a:t>Cells are </a:t>
            </a:r>
            <a:r>
              <a:rPr lang="en-US" sz="3400" b="1" dirty="0">
                <a:solidFill>
                  <a:srgbClr val="FF0000"/>
                </a:solidFill>
                <a:latin typeface="Cambria" panose="02040503050406030204" pitchFamily="18" charset="0"/>
              </a:rPr>
              <a:t>more likely to fail </a:t>
            </a:r>
            <a:r>
              <a:rPr lang="en-US" sz="3400" dirty="0">
                <a:solidFill>
                  <a:prstClr val="black"/>
                </a:solidFill>
                <a:latin typeface="Cambria" panose="02040503050406030204" pitchFamily="18" charset="0"/>
              </a:rPr>
              <a:t>at an </a:t>
            </a:r>
          </a:p>
          <a:p>
            <a:pPr lvl="0" algn="ctr"/>
            <a:r>
              <a:rPr lang="en-US" sz="3400" b="1" dirty="0">
                <a:solidFill>
                  <a:srgbClr val="FF0000"/>
                </a:solidFill>
                <a:latin typeface="Cambria" panose="02040503050406030204" pitchFamily="18" charset="0"/>
              </a:rPr>
              <a:t>increased (refresh interval | temperature</a:t>
            </a:r>
            <a:r>
              <a:rPr lang="en-US" sz="3400" b="1" dirty="0" smtClean="0">
                <a:solidFill>
                  <a:srgbClr val="FF0000"/>
                </a:solidFill>
                <a:latin typeface="Cambria" panose="02040503050406030204" pitchFamily="18" charset="0"/>
              </a:rPr>
              <a:t>)</a:t>
            </a:r>
            <a:endParaRPr lang="en-US" sz="3400" b="1" dirty="0">
              <a:solidFill>
                <a:srgbClr val="FF0000"/>
              </a:solidFill>
              <a:latin typeface="Cambria" panose="02040503050406030204" pitchFamily="18" charset="0"/>
            </a:endParaRPr>
          </a:p>
        </p:txBody>
      </p:sp>
      <p:sp>
        <p:nvSpPr>
          <p:cNvPr id="15" name="Rounded Rectangle 14"/>
          <p:cNvSpPr/>
          <p:nvPr/>
        </p:nvSpPr>
        <p:spPr>
          <a:xfrm>
            <a:off x="254178" y="5310607"/>
            <a:ext cx="8718372" cy="1283206"/>
          </a:xfrm>
          <a:prstGeom prst="roundRect">
            <a:avLst>
              <a:gd name="adj" fmla="val 8130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3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Complex tradeoff space </a:t>
            </a:r>
            <a:r>
              <a:rPr lang="en-US" sz="3400" dirty="0">
                <a:solidFill>
                  <a:prstClr val="black"/>
                </a:solidFill>
                <a:latin typeface="Cambria" panose="02040503050406030204" pitchFamily="18" charset="0"/>
              </a:rPr>
              <a:t>between profiling</a:t>
            </a:r>
            <a:r>
              <a:rPr lang="en-US" sz="3400" b="1" dirty="0">
                <a:solidFill>
                  <a:prstClr val="black"/>
                </a:solidFill>
                <a:latin typeface="Cambria" panose="02040503050406030204" pitchFamily="18" charset="0"/>
              </a:rPr>
              <a:t> </a:t>
            </a:r>
          </a:p>
          <a:p>
            <a:pPr lvl="0" algn="ctr"/>
            <a:r>
              <a:rPr lang="en-US" sz="3400" b="1" dirty="0">
                <a:solidFill>
                  <a:schemeClr val="accent1">
                    <a:lumMod val="75000"/>
                  </a:schemeClr>
                </a:solidFill>
                <a:latin typeface="Cambria" panose="02040503050406030204" pitchFamily="18" charset="0"/>
              </a:rPr>
              <a:t>(speed &amp; coverage &amp; false positives)</a:t>
            </a:r>
          </a:p>
        </p:txBody>
      </p:sp>
    </p:spTree>
    <p:extLst>
      <p:ext uri="{BB962C8B-B14F-4D97-AF65-F5344CB8AC3E}">
        <p14:creationId xmlns:p14="http://schemas.microsoft.com/office/powerpoint/2010/main" val="1591556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V="1">
            <a:off x="1764622" y="495586"/>
            <a:ext cx="0" cy="54622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1764622" y="5956699"/>
            <a:ext cx="6132454" cy="117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552428" y="6038604"/>
            <a:ext cx="4193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mbria" panose="02040503050406030204" pitchFamily="18" charset="0"/>
              </a:rPr>
              <a:t>r</a:t>
            </a:r>
            <a:r>
              <a:rPr lang="en-US" sz="3200" b="1" dirty="0" smtClean="0">
                <a:latin typeface="Cambria" panose="02040503050406030204" pitchFamily="18" charset="0"/>
              </a:rPr>
              <a:t>efresh interval</a:t>
            </a:r>
            <a:endParaRPr lang="en-US" sz="3200" b="1" dirty="0">
              <a:latin typeface="Cambria" panose="02040503050406030204" pitchFamily="18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 rot="16200000">
            <a:off x="-124160" y="2613042"/>
            <a:ext cx="2886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Cambria" panose="02040503050406030204" pitchFamily="18" charset="0"/>
              </a:rPr>
              <a:t>temperature</a:t>
            </a:r>
            <a:endParaRPr lang="en-US" sz="3200" b="1" dirty="0">
              <a:latin typeface="Cambria" panose="02040503050406030204" pitchFamily="18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2809714" y="4127971"/>
            <a:ext cx="1554480" cy="1554480"/>
            <a:chOff x="2401074" y="3818835"/>
            <a:chExt cx="1579537" cy="1554480"/>
          </a:xfrm>
        </p:grpSpPr>
        <p:sp>
          <p:nvSpPr>
            <p:cNvPr id="25" name="Oval 24"/>
            <p:cNvSpPr/>
            <p:nvPr/>
          </p:nvSpPr>
          <p:spPr>
            <a:xfrm>
              <a:off x="2413603" y="3818835"/>
              <a:ext cx="1554480" cy="1554480"/>
            </a:xfrm>
            <a:prstGeom prst="ellipse">
              <a:avLst/>
            </a:prstGeom>
            <a:solidFill>
              <a:schemeClr val="accent6">
                <a:alpha val="50196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401074" y="4122511"/>
              <a:ext cx="157953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latin typeface="Cambria" panose="02040503050406030204" pitchFamily="18" charset="0"/>
                </a:rPr>
                <a:t>operate </a:t>
              </a:r>
            </a:p>
            <a:p>
              <a:pPr algn="ctr"/>
              <a:r>
                <a:rPr lang="en-US" sz="2800" b="1" dirty="0" smtClean="0">
                  <a:latin typeface="Cambria" panose="02040503050406030204" pitchFamily="18" charset="0"/>
                </a:rPr>
                <a:t>here</a:t>
              </a:r>
              <a:endParaRPr lang="en-US" sz="2800" b="1" dirty="0">
                <a:latin typeface="Cambria" panose="020405030504060302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8381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V="1">
            <a:off x="1764622" y="495586"/>
            <a:ext cx="0" cy="546228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/>
          <p:cNvCxnSpPr/>
          <p:nvPr/>
        </p:nvCxnSpPr>
        <p:spPr>
          <a:xfrm flipV="1">
            <a:off x="1764622" y="5956699"/>
            <a:ext cx="6132454" cy="117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552428" y="6038604"/>
            <a:ext cx="41939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ambria" panose="02040503050406030204" pitchFamily="18" charset="0"/>
              </a:rPr>
              <a:t>r</a:t>
            </a:r>
            <a:r>
              <a:rPr lang="en-US" sz="3200" b="1" dirty="0" smtClean="0">
                <a:latin typeface="Cambria" panose="02040503050406030204" pitchFamily="18" charset="0"/>
              </a:rPr>
              <a:t>efresh interval</a:t>
            </a:r>
            <a:endParaRPr lang="en-US" sz="3200" b="1" dirty="0">
              <a:latin typeface="Cambria" panose="02040503050406030204" pitchFamily="18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 rot="16200000">
            <a:off x="-124160" y="2613042"/>
            <a:ext cx="2886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latin typeface="Cambria" panose="02040503050406030204" pitchFamily="18" charset="0"/>
              </a:rPr>
              <a:t>temperature</a:t>
            </a:r>
            <a:endParaRPr lang="en-US" sz="3200" b="1" dirty="0">
              <a:latin typeface="Cambria" panose="020405030504060302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 rot="19076909">
            <a:off x="2316164" y="1599488"/>
            <a:ext cx="310876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n w="12700"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latin typeface="Cambria" panose="02040503050406030204" pitchFamily="18" charset="0"/>
              </a:rPr>
              <a:t>REACH</a:t>
            </a:r>
          </a:p>
          <a:p>
            <a:pPr algn="ctr"/>
            <a:r>
              <a:rPr lang="en-US" sz="4000" dirty="0" smtClean="0">
                <a:ln w="12700">
                  <a:solidFill>
                    <a:schemeClr val="tx1"/>
                  </a:solidFill>
                </a:ln>
                <a:solidFill>
                  <a:sysClr val="windowText" lastClr="000000"/>
                </a:solidFill>
                <a:latin typeface="Cambria" panose="02040503050406030204" pitchFamily="18" charset="0"/>
              </a:rPr>
              <a:t>PROFILING</a:t>
            </a:r>
            <a:endParaRPr lang="en-US" sz="4800" dirty="0">
              <a:ln w="12700">
                <a:solidFill>
                  <a:schemeClr val="tx1"/>
                </a:solidFill>
              </a:ln>
              <a:solidFill>
                <a:sysClr val="windowText" lastClr="000000"/>
              </a:solidFill>
              <a:latin typeface="Cambria" panose="02040503050406030204" pitchFamily="18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6026010" y="1223892"/>
            <a:ext cx="1554480" cy="1554480"/>
            <a:chOff x="4389341" y="2108717"/>
            <a:chExt cx="1554480" cy="1554480"/>
          </a:xfrm>
        </p:grpSpPr>
        <p:sp>
          <p:nvSpPr>
            <p:cNvPr id="27" name="Oval 26"/>
            <p:cNvSpPr/>
            <p:nvPr/>
          </p:nvSpPr>
          <p:spPr>
            <a:xfrm>
              <a:off x="4389341" y="2108717"/>
              <a:ext cx="1554480" cy="1554480"/>
            </a:xfrm>
            <a:prstGeom prst="ellipse">
              <a:avLst/>
            </a:prstGeom>
            <a:solidFill>
              <a:srgbClr val="5B9BD5">
                <a:alpha val="50196"/>
              </a:srgb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4501027" y="2408903"/>
              <a:ext cx="1331108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>
                  <a:latin typeface="Cambria" panose="02040503050406030204" pitchFamily="18" charset="0"/>
                </a:rPr>
                <a:t>p</a:t>
              </a:r>
              <a:r>
                <a:rPr lang="en-US" sz="2800" b="1" dirty="0" smtClean="0">
                  <a:latin typeface="Cambria" panose="02040503050406030204" pitchFamily="18" charset="0"/>
                </a:rPr>
                <a:t>rofile </a:t>
              </a:r>
            </a:p>
            <a:p>
              <a:pPr algn="ctr"/>
              <a:r>
                <a:rPr lang="en-US" sz="2800" b="1" dirty="0" smtClean="0">
                  <a:latin typeface="Cambria" panose="02040503050406030204" pitchFamily="18" charset="0"/>
                </a:rPr>
                <a:t>here</a:t>
              </a:r>
              <a:endParaRPr lang="en-US" sz="2800" b="1" dirty="0">
                <a:latin typeface="Cambria" panose="02040503050406030204" pitchFamily="18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2809714" y="4127971"/>
            <a:ext cx="1554480" cy="1554480"/>
            <a:chOff x="2401074" y="3818835"/>
            <a:chExt cx="1579537" cy="1554480"/>
          </a:xfrm>
        </p:grpSpPr>
        <p:sp>
          <p:nvSpPr>
            <p:cNvPr id="25" name="Oval 24"/>
            <p:cNvSpPr/>
            <p:nvPr/>
          </p:nvSpPr>
          <p:spPr>
            <a:xfrm>
              <a:off x="2413603" y="3818835"/>
              <a:ext cx="1554480" cy="1554480"/>
            </a:xfrm>
            <a:prstGeom prst="ellipse">
              <a:avLst/>
            </a:prstGeom>
            <a:solidFill>
              <a:schemeClr val="accent6">
                <a:alpha val="50196"/>
              </a:schemeClr>
            </a:solidFill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200" b="1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2401074" y="4122511"/>
              <a:ext cx="157953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 smtClean="0">
                  <a:latin typeface="Cambria" panose="02040503050406030204" pitchFamily="18" charset="0"/>
                </a:rPr>
                <a:t>operate </a:t>
              </a:r>
            </a:p>
            <a:p>
              <a:pPr algn="ctr"/>
              <a:r>
                <a:rPr lang="en-US" sz="2800" b="1" dirty="0" smtClean="0">
                  <a:latin typeface="Cambria" panose="02040503050406030204" pitchFamily="18" charset="0"/>
                </a:rPr>
                <a:t>here</a:t>
              </a:r>
              <a:endParaRPr lang="en-US" sz="2800" b="1" dirty="0">
                <a:latin typeface="Cambria" panose="02040503050406030204" pitchFamily="18" charset="0"/>
              </a:endParaRPr>
            </a:p>
          </p:txBody>
        </p:sp>
      </p:grpSp>
      <p:sp>
        <p:nvSpPr>
          <p:cNvPr id="3" name="Arc 2"/>
          <p:cNvSpPr/>
          <p:nvPr/>
        </p:nvSpPr>
        <p:spPr>
          <a:xfrm rot="19126289">
            <a:off x="2212814" y="1011004"/>
            <a:ext cx="4544423" cy="3534736"/>
          </a:xfrm>
          <a:prstGeom prst="arc">
            <a:avLst>
              <a:gd name="adj1" fmla="val 10751546"/>
              <a:gd name="adj2" fmla="val 0"/>
            </a:avLst>
          </a:prstGeom>
          <a:ln w="1270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950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-25311" y="3704123"/>
            <a:ext cx="9156522" cy="1619251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4400" dirty="0" smtClean="0"/>
              <a:t>+ </a:t>
            </a:r>
            <a:r>
              <a:rPr lang="en-US" sz="4400" b="1" dirty="0" smtClean="0">
                <a:solidFill>
                  <a:schemeClr val="accent6"/>
                </a:solidFill>
              </a:rPr>
              <a:t>Faster </a:t>
            </a:r>
            <a:r>
              <a:rPr lang="en-US" sz="4400" dirty="0" smtClean="0"/>
              <a:t>and</a:t>
            </a:r>
            <a:r>
              <a:rPr lang="en-US" sz="4400" b="1" dirty="0" smtClean="0">
                <a:solidFill>
                  <a:schemeClr val="accent6"/>
                </a:solidFill>
              </a:rPr>
              <a:t> more reliable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4400" dirty="0" smtClean="0"/>
              <a:t>than current approaches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-12522" y="254020"/>
            <a:ext cx="9156522" cy="101280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Cambria" panose="02040503050406030204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6000" b="1" dirty="0" smtClean="0"/>
              <a:t>Reach Profiling</a:t>
            </a:r>
            <a:endParaRPr lang="en-US" sz="6000" b="1" dirty="0"/>
          </a:p>
        </p:txBody>
      </p:sp>
      <p:sp>
        <p:nvSpPr>
          <p:cNvPr id="5" name="Rounded Rectangle 4"/>
          <p:cNvSpPr/>
          <p:nvPr/>
        </p:nvSpPr>
        <p:spPr>
          <a:xfrm>
            <a:off x="523875" y="1589574"/>
            <a:ext cx="8058150" cy="1685925"/>
          </a:xfrm>
          <a:prstGeom prst="roundRect">
            <a:avLst>
              <a:gd name="adj" fmla="val 8130"/>
            </a:avLst>
          </a:prstGeom>
          <a:solidFill>
            <a:schemeClr val="bg1">
              <a:lumMod val="95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sz="4400" b="1" dirty="0">
                <a:solidFill>
                  <a:prstClr val="black"/>
                </a:solidFill>
                <a:latin typeface="Cambria" panose="02040503050406030204" pitchFamily="18" charset="0"/>
              </a:rPr>
              <a:t>A new DRAM retention failure profiling methodology</a:t>
            </a:r>
          </a:p>
        </p:txBody>
      </p:sp>
      <p:sp>
        <p:nvSpPr>
          <p:cNvPr id="6" name="Rectangle 5"/>
          <p:cNvSpPr/>
          <p:nvPr/>
        </p:nvSpPr>
        <p:spPr>
          <a:xfrm>
            <a:off x="182720" y="5646122"/>
            <a:ext cx="876603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latin typeface="Cambria" panose="02040503050406030204" pitchFamily="18" charset="0"/>
              </a:rPr>
              <a:t>+ Enables </a:t>
            </a:r>
            <a:r>
              <a:rPr lang="en-US" sz="4400" b="1" dirty="0">
                <a:solidFill>
                  <a:schemeClr val="accent6"/>
                </a:solidFill>
                <a:latin typeface="Cambria" panose="02040503050406030204" pitchFamily="18" charset="0"/>
              </a:rPr>
              <a:t>longer refresh intervals</a:t>
            </a:r>
          </a:p>
        </p:txBody>
      </p:sp>
    </p:spTree>
    <p:extLst>
      <p:ext uri="{BB962C8B-B14F-4D97-AF65-F5344CB8AC3E}">
        <p14:creationId xmlns:p14="http://schemas.microsoft.com/office/powerpoint/2010/main" val="386711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10515</TotalTime>
  <Words>430</Words>
  <Application>Microsoft Office PowerPoint</Application>
  <PresentationFormat>On-screen Show (4:3)</PresentationFormat>
  <Paragraphs>86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 Light</vt:lpstr>
      <vt:lpstr>Cambria</vt:lpstr>
      <vt:lpstr>Calibri</vt:lpstr>
      <vt:lpstr>맑은 고딕</vt:lpstr>
      <vt:lpstr>Arial</vt:lpstr>
      <vt:lpstr>Office Theme</vt:lpstr>
      <vt:lpstr>The Reach Profiler (REAPER): Enabling the Mitigation of DRAM Retention Failures via Profiling at Aggressive Conditions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Reach Profiler (REAPER): Enabling the Mitigation of DRAM Retention Failures via Profiling at Aggressive Conditions</vt:lpstr>
    </vt:vector>
  </TitlesOfParts>
  <Company>Razer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Minesh Patel</dc:creator>
  <cp:lastModifiedBy>minesh</cp:lastModifiedBy>
  <cp:revision>482</cp:revision>
  <dcterms:created xsi:type="dcterms:W3CDTF">2017-06-05T15:22:10Z</dcterms:created>
  <dcterms:modified xsi:type="dcterms:W3CDTF">2017-06-22T03:36:35Z</dcterms:modified>
</cp:coreProperties>
</file>

<file path=docProps/thumbnail.jpeg>
</file>